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autoCompressPictures="0">
  <p:sldMasterIdLst>
    <p:sldMasterId id="2147483661" r:id="rId1"/>
  </p:sldMasterIdLst>
  <p:notesMasterIdLst>
    <p:notesMasterId r:id="rId27"/>
  </p:notesMasterIdLst>
  <p:sldIdLst>
    <p:sldId id="297" r:id="rId2"/>
    <p:sldId id="280" r:id="rId3"/>
    <p:sldId id="260" r:id="rId4"/>
    <p:sldId id="316" r:id="rId5"/>
    <p:sldId id="300" r:id="rId6"/>
    <p:sldId id="304" r:id="rId7"/>
    <p:sldId id="301" r:id="rId8"/>
    <p:sldId id="302" r:id="rId9"/>
    <p:sldId id="261" r:id="rId10"/>
    <p:sldId id="303" r:id="rId11"/>
    <p:sldId id="319" r:id="rId12"/>
    <p:sldId id="320" r:id="rId13"/>
    <p:sldId id="305" r:id="rId14"/>
    <p:sldId id="318" r:id="rId15"/>
    <p:sldId id="306" r:id="rId16"/>
    <p:sldId id="307" r:id="rId17"/>
    <p:sldId id="308" r:id="rId18"/>
    <p:sldId id="310" r:id="rId19"/>
    <p:sldId id="321" r:id="rId20"/>
    <p:sldId id="311" r:id="rId21"/>
    <p:sldId id="314" r:id="rId22"/>
    <p:sldId id="312" r:id="rId23"/>
    <p:sldId id="258" r:id="rId24"/>
    <p:sldId id="259" r:id="rId25"/>
    <p:sldId id="317" r:id="rId26"/>
  </p:sldIdLst>
  <p:sldSz cx="12192000" cy="6858000"/>
  <p:notesSz cx="6858000" cy="9144000"/>
  <p:embeddedFontLst>
    <p:embeddedFont>
      <p:font typeface="Calibri" panose="020F0502020204030204" pitchFamily="34" charset="0"/>
      <p:regular r:id="rId28"/>
      <p:bold r:id="rId29"/>
      <p:italic r:id="rId30"/>
      <p:boldItalic r:id="rId31"/>
    </p:embeddedFont>
    <p:embeddedFont>
      <p:font typeface="Consolas" panose="020B0609020204030204" pitchFamily="49" charset="0"/>
      <p:regular r:id="rId32"/>
      <p:bold r:id="rId33"/>
      <p:italic r:id="rId34"/>
      <p:boldItalic r:id="rId35"/>
    </p:embeddedFont>
    <p:embeddedFont>
      <p:font typeface="Open Sans" panose="020B0606030504020204" pitchFamily="34" charset="0"/>
      <p:regular r:id="rId36"/>
      <p:bold r:id="rId37"/>
      <p:italic r:id="rId38"/>
      <p:boldItalic r:id="rId39"/>
    </p:embeddedFont>
    <p:embeddedFont>
      <p:font typeface="Segoe UI Semibold" panose="020B0702040204020203" pitchFamily="34" charset="0"/>
      <p:bold r:id="rId40"/>
      <p:boldItalic r:id="rId41"/>
    </p:embeddedFont>
    <p:embeddedFont>
      <p:font typeface="Space Grotesk Medium" pitchFamily="2" charset="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ight Mode" id="{FBAC04BA-B92C-FC47-972C-B1B4268589A5}">
          <p14:sldIdLst>
            <p14:sldId id="297"/>
            <p14:sldId id="280"/>
            <p14:sldId id="260"/>
            <p14:sldId id="316"/>
            <p14:sldId id="300"/>
            <p14:sldId id="304"/>
            <p14:sldId id="301"/>
            <p14:sldId id="302"/>
            <p14:sldId id="261"/>
            <p14:sldId id="303"/>
            <p14:sldId id="319"/>
            <p14:sldId id="320"/>
            <p14:sldId id="305"/>
            <p14:sldId id="318"/>
            <p14:sldId id="306"/>
            <p14:sldId id="307"/>
            <p14:sldId id="308"/>
            <p14:sldId id="310"/>
            <p14:sldId id="321"/>
            <p14:sldId id="311"/>
            <p14:sldId id="314"/>
            <p14:sldId id="312"/>
            <p14:sldId id="258"/>
            <p14:sldId id="259"/>
            <p14:sldId id="31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FF19"/>
    <a:srgbClr val="8661C5"/>
    <a:srgbClr val="ED35D1"/>
    <a:srgbClr val="E500B8"/>
    <a:srgbClr val="A073F8"/>
    <a:srgbClr val="9169E2"/>
    <a:srgbClr val="C3B6CA"/>
    <a:srgbClr val="AD9AB6"/>
    <a:srgbClr val="502BD3"/>
    <a:srgbClr val="D431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BE6C4A-1D1B-415A-A2F4-58393423AB20}" v="3" dt="2023-12-08T23:13:20.3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horzBarState="minimized">
    <p:restoredLeft sz="0" autoAdjust="0"/>
    <p:restoredTop sz="0" autoAdjust="0"/>
  </p:normalViewPr>
  <p:slideViewPr>
    <p:cSldViewPr snapToGrid="0">
      <p:cViewPr varScale="1">
        <p:scale>
          <a:sx n="27" d="100"/>
          <a:sy n="27" d="100"/>
        </p:scale>
        <p:origin x="447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1AC33-1ADE-3542-A5FF-45D908F98F9D}" type="datetimeFigureOut">
              <a:rPr lang="en-US" smtClean="0"/>
              <a:t>12/8/2023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E74FF-B95A-3049-B6BA-741949CDE00C}" type="slidenum">
              <a:rPr lang="en-US" smtClean="0"/>
              <a:t>‹#›</a:t>
            </a:fld>
            <a:endParaRPr lang="en-US"/>
          </a:p>
        </p:txBody>
      </p:sp>
    </p:spTree>
    <p:extLst>
      <p:ext uri="{BB962C8B-B14F-4D97-AF65-F5344CB8AC3E}">
        <p14:creationId xmlns:p14="http://schemas.microsoft.com/office/powerpoint/2010/main" val="365963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lIns="0" tIns="0" rIns="0" bIns="0"/>
          <a:lstStyle/>
          <a:p>
            <a:r>
              <a:rPr lang="en-US" dirty="0"/>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lIns="0" tIns="0" rIns="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02139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609600" y="1709738"/>
            <a:ext cx="9486900" cy="2852737"/>
          </a:xfrm>
        </p:spPr>
        <p:txBody>
          <a:bodyPr lIns="0"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609600" y="4589463"/>
            <a:ext cx="9486900" cy="1500187"/>
          </a:xfrm>
        </p:spPr>
        <p:txBody>
          <a:bodyPr lIns="0"/>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513658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46C58A-A661-6D25-245D-ADBE6B2DD507}"/>
              </a:ext>
            </a:extLst>
          </p:cNvPr>
          <p:cNvSpPr txBox="1">
            <a:spLocks/>
          </p:cNvSpPr>
          <p:nvPr userDrawn="1"/>
        </p:nvSpPr>
        <p:spPr>
          <a:xfrm>
            <a:off x="609599" y="1143000"/>
            <a:ext cx="5486401" cy="2507169"/>
          </a:xfrm>
          <a:prstGeom prst="rect">
            <a:avLst/>
          </a:prstGeom>
        </p:spPr>
        <p:txBody>
          <a:bodyPr lIns="0" tIns="0" rIns="0" bIns="0" anchor="b" anchorCtr="0"/>
          <a:lstStyle>
            <a:lvl1pPr algn="l" defTabSz="914400" rtl="0" eaLnBrk="1" latinLnBrk="0" hangingPunct="1">
              <a:lnSpc>
                <a:spcPct val="90000"/>
              </a:lnSpc>
              <a:spcBef>
                <a:spcPct val="0"/>
              </a:spcBef>
              <a:buNone/>
              <a:defRPr sz="4400" b="0" i="0" kern="1200">
                <a:solidFill>
                  <a:schemeClr val="tx1">
                    <a:alpha val="80000"/>
                  </a:schemeClr>
                </a:solidFill>
                <a:latin typeface="Space Grotesk Medium" pitchFamily="2" charset="77"/>
                <a:ea typeface="Open Sans" panose="020B0606030504020204" pitchFamily="34" charset="0"/>
                <a:cs typeface="Space Grotesk Medium" pitchFamily="2" charset="77"/>
              </a:defRPr>
            </a:lvl1pPr>
          </a:lstStyle>
          <a:p>
            <a:r>
              <a:rPr lang="en-US" sz="6500" spc="-150" dirty="0">
                <a:solidFill>
                  <a:schemeClr val="tx2">
                    <a:lumMod val="50000"/>
                  </a:schemeClr>
                </a:solidFill>
              </a:rPr>
              <a:t>.NET Conf</a:t>
            </a:r>
          </a:p>
        </p:txBody>
      </p:sp>
    </p:spTree>
    <p:extLst>
      <p:ext uri="{BB962C8B-B14F-4D97-AF65-F5344CB8AC3E}">
        <p14:creationId xmlns:p14="http://schemas.microsoft.com/office/powerpoint/2010/main" val="4213497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609600" y="609600"/>
            <a:ext cx="7918784" cy="3952875"/>
          </a:xfrm>
        </p:spPr>
        <p:txBody>
          <a:bodyPr lIns="0" tIns="0" rIns="0" bIns="0"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609600" y="4589463"/>
            <a:ext cx="7918784" cy="1500187"/>
          </a:xfrm>
        </p:spPr>
        <p:txBody>
          <a:bodyPr lIns="0" tIns="0" rIns="0" bIns="0"/>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Graphic 3">
            <a:extLst>
              <a:ext uri="{FF2B5EF4-FFF2-40B4-BE49-F238E27FC236}">
                <a16:creationId xmlns:a16="http://schemas.microsoft.com/office/drawing/2014/main" id="{2F6BF26A-DD1A-8E16-124C-2FD9EE844D67}"/>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28711"/>
          <a:stretch/>
        </p:blipFill>
        <p:spPr>
          <a:xfrm>
            <a:off x="8528384" y="5616418"/>
            <a:ext cx="3663616" cy="509825"/>
          </a:xfrm>
          <a:prstGeom prst="rect">
            <a:avLst/>
          </a:prstGeom>
        </p:spPr>
      </p:pic>
      <p:pic>
        <p:nvPicPr>
          <p:cNvPr id="5" name="Picture 4">
            <a:extLst>
              <a:ext uri="{FF2B5EF4-FFF2-40B4-BE49-F238E27FC236}">
                <a16:creationId xmlns:a16="http://schemas.microsoft.com/office/drawing/2014/main" id="{C45992D8-638A-ECD8-0C25-FF19852D43D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104018" y="3730580"/>
            <a:ext cx="1950607" cy="2323195"/>
          </a:xfrm>
          <a:prstGeom prst="rect">
            <a:avLst/>
          </a:prstGeom>
        </p:spPr>
      </p:pic>
    </p:spTree>
    <p:extLst>
      <p:ext uri="{BB962C8B-B14F-4D97-AF65-F5344CB8AC3E}">
        <p14:creationId xmlns:p14="http://schemas.microsoft.com/office/powerpoint/2010/main" val="422057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32" presetClass="emph" presetSubtype="0" fill="hold" nodeType="withEffect">
                                  <p:stCondLst>
                                    <p:cond delay="0"/>
                                  </p:stCondLst>
                                  <p:childTnLst>
                                    <p:animRot by="120000">
                                      <p:cBhvr>
                                        <p:cTn id="11" dur="100" fill="hold">
                                          <p:stCondLst>
                                            <p:cond delay="0"/>
                                          </p:stCondLst>
                                        </p:cTn>
                                        <p:tgtEl>
                                          <p:spTgt spid="5"/>
                                        </p:tgtEl>
                                        <p:attrNameLst>
                                          <p:attrName>r</p:attrName>
                                        </p:attrNameLst>
                                      </p:cBhvr>
                                    </p:animRot>
                                    <p:animRot by="-240000">
                                      <p:cBhvr>
                                        <p:cTn id="12" dur="200" fill="hold">
                                          <p:stCondLst>
                                            <p:cond delay="200"/>
                                          </p:stCondLst>
                                        </p:cTn>
                                        <p:tgtEl>
                                          <p:spTgt spid="5"/>
                                        </p:tgtEl>
                                        <p:attrNameLst>
                                          <p:attrName>r</p:attrName>
                                        </p:attrNameLst>
                                      </p:cBhvr>
                                    </p:animRot>
                                    <p:animRot by="240000">
                                      <p:cBhvr>
                                        <p:cTn id="13" dur="200" fill="hold">
                                          <p:stCondLst>
                                            <p:cond delay="400"/>
                                          </p:stCondLst>
                                        </p:cTn>
                                        <p:tgtEl>
                                          <p:spTgt spid="5"/>
                                        </p:tgtEl>
                                        <p:attrNameLst>
                                          <p:attrName>r</p:attrName>
                                        </p:attrNameLst>
                                      </p:cBhvr>
                                    </p:animRot>
                                    <p:animRot by="-240000">
                                      <p:cBhvr>
                                        <p:cTn id="14" dur="200" fill="hold">
                                          <p:stCondLst>
                                            <p:cond delay="600"/>
                                          </p:stCondLst>
                                        </p:cTn>
                                        <p:tgtEl>
                                          <p:spTgt spid="5"/>
                                        </p:tgtEl>
                                        <p:attrNameLst>
                                          <p:attrName>r</p:attrName>
                                        </p:attrNameLst>
                                      </p:cBhvr>
                                    </p:animRot>
                                    <p:animRot by="120000">
                                      <p:cBhvr>
                                        <p:cTn id="15" dur="200" fill="hold">
                                          <p:stCondLst>
                                            <p:cond delay="800"/>
                                          </p:stCondLst>
                                        </p:cTn>
                                        <p:tgtEl>
                                          <p:spTgt spid="5"/>
                                        </p:tgtEl>
                                        <p:attrNameLst>
                                          <p:attrName>r</p:attrName>
                                        </p:attrNameLst>
                                      </p:cBhvr>
                                    </p:animRot>
                                  </p:childTnLst>
                                </p:cTn>
                              </p:par>
                              <p:par>
                                <p:cTn id="16" presetID="10" presetClass="entr" presetSubtype="0" fill="hold" nodeType="withEffect">
                                  <p:stCondLst>
                                    <p:cond delay="100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lIns="0" tIns="0" rIns="0" bIns="0"/>
          <a:lstStyle/>
          <a:p>
            <a:r>
              <a:rPr lang="en-US" dirty="0"/>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609600" y="1825625"/>
            <a:ext cx="5410200" cy="4351338"/>
          </a:xfrm>
        </p:spPr>
        <p:txBody>
          <a:bodyPr lIns="0" tIns="0" rIns="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410200" cy="4351338"/>
          </a:xfrm>
        </p:spPr>
        <p:txBody>
          <a:bodyPr lIns="0" tIns="0" rIns="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5372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lIns="0" tIns="0" rIns="0" bIns="0"/>
          <a:lstStyle/>
          <a:p>
            <a:r>
              <a:rPr lang="en-US" dirty="0"/>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lIns="0" tIns="0" rIns="0" bIns="0"/>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Tree>
    <p:extLst>
      <p:ext uri="{BB962C8B-B14F-4D97-AF65-F5344CB8AC3E}">
        <p14:creationId xmlns:p14="http://schemas.microsoft.com/office/powerpoint/2010/main" val="2491316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609600" y="609599"/>
            <a:ext cx="10972800" cy="822960"/>
          </a:xfrm>
          <a:prstGeom prst="rect">
            <a:avLst/>
          </a:prstGeom>
        </p:spPr>
        <p:txBody>
          <a:bodyPr vert="horz" lIns="0" tIns="0" rIns="0" bIns="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609600" y="1825624"/>
            <a:ext cx="10972800" cy="4422775"/>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8044255"/>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99" r:id="rId3"/>
    <p:sldLayoutId id="2147483679" r:id="rId4"/>
    <p:sldLayoutId id="2147483665" r:id="rId5"/>
    <p:sldLayoutId id="2147483667" r:id="rId6"/>
  </p:sldLayoutIdLst>
  <p:txStyles>
    <p:titleStyle>
      <a:lvl1pPr algn="l" defTabSz="914400" rtl="0" eaLnBrk="1" latinLnBrk="0" hangingPunct="1">
        <a:lnSpc>
          <a:spcPct val="90000"/>
        </a:lnSpc>
        <a:spcBef>
          <a:spcPct val="0"/>
        </a:spcBef>
        <a:buNone/>
        <a:defRPr sz="4400" b="0" i="0" kern="1200" spc="-50" baseline="0">
          <a:solidFill>
            <a:schemeClr val="tx2">
              <a:lumMod val="50000"/>
            </a:schemeClr>
          </a:solidFill>
          <a:latin typeface="Space Grotesk Medium" pitchFamily="2" charset="77"/>
          <a:ea typeface="Open Sans" panose="020B0606030504020204" pitchFamily="34" charset="0"/>
          <a:cs typeface="Space Grotesk Medium"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92" userDrawn="1">
          <p15:clr>
            <a:srgbClr val="F26B43"/>
          </p15:clr>
        </p15:guide>
        <p15:guide id="4" pos="192" userDrawn="1">
          <p15:clr>
            <a:srgbClr val="F26B43"/>
          </p15:clr>
        </p15:guide>
        <p15:guide id="5" pos="7488" userDrawn="1">
          <p15:clr>
            <a:srgbClr val="F26B43"/>
          </p15:clr>
        </p15:guide>
        <p15:guide id="6" orient="horz" pos="4128" userDrawn="1">
          <p15:clr>
            <a:srgbClr val="F26B43"/>
          </p15:clr>
        </p15:guide>
        <p15:guide id="7" pos="384" userDrawn="1">
          <p15:clr>
            <a:srgbClr val="F26B43"/>
          </p15:clr>
        </p15:guide>
        <p15:guide id="8" orient="horz" pos="384" userDrawn="1">
          <p15:clr>
            <a:srgbClr val="F26B43"/>
          </p15:clr>
        </p15:guide>
        <p15:guide id="9" pos="7296" userDrawn="1">
          <p15:clr>
            <a:srgbClr val="F26B43"/>
          </p15:clr>
        </p15:guide>
        <p15:guide id="10" orient="horz" pos="39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hyperlink" Target="https://github.com/sa-es-ir" TargetMode="External"/><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hyperlink" Target="https://www.linkedin.com/in/sa-es-ir/" TargetMode="External"/><Relationship Id="rId5" Type="http://schemas.openxmlformats.org/officeDocument/2006/relationships/image" Target="../media/image8.png"/><Relationship Id="rId4" Type="http://schemas.openxmlformats.org/officeDocument/2006/relationships/hyperlink" Target="https://youtube.com/@sa-es-ir" TargetMode="External"/><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6443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609599"/>
            <a:ext cx="10972800" cy="822960"/>
          </a:xfrm>
        </p:spPr>
        <p:txBody>
          <a:bodyPr/>
          <a:lstStyle/>
          <a:p>
            <a:r>
              <a:rPr lang="en-US" dirty="0"/>
              <a:t>Hosted Services</a:t>
            </a:r>
          </a:p>
        </p:txBody>
      </p:sp>
      <p:sp>
        <p:nvSpPr>
          <p:cNvPr id="5" name="Content Placeholder 4">
            <a:extLst>
              <a:ext uri="{FF2B5EF4-FFF2-40B4-BE49-F238E27FC236}">
                <a16:creationId xmlns:a16="http://schemas.microsoft.com/office/drawing/2014/main" id="{8C39278E-FE3D-1D1D-C0A7-8923432FEB77}"/>
              </a:ext>
            </a:extLst>
          </p:cNvPr>
          <p:cNvSpPr>
            <a:spLocks noGrp="1"/>
          </p:cNvSpPr>
          <p:nvPr>
            <p:ph idx="1"/>
          </p:nvPr>
        </p:nvSpPr>
        <p:spPr>
          <a:xfrm>
            <a:off x="609600" y="2003045"/>
            <a:ext cx="10972800" cy="4422775"/>
          </a:xfrm>
        </p:spPr>
        <p:txBody>
          <a:bodyPr>
            <a:normAutofit/>
          </a:bodyPr>
          <a:lstStyle/>
          <a:p>
            <a:pPr marL="0" indent="0">
              <a:lnSpc>
                <a:spcPct val="150000"/>
              </a:lnSpc>
              <a:buNone/>
            </a:pPr>
            <a:r>
              <a:rPr lang="en-US" dirty="0"/>
              <a:t>A service primarily operating in the background typically lacks an interactive interface. In technical language, any object of a reference type that implements the </a:t>
            </a:r>
            <a:r>
              <a:rPr lang="en-US" dirty="0" err="1"/>
              <a:t>IHostedService</a:t>
            </a:r>
            <a:r>
              <a:rPr lang="en-US" dirty="0"/>
              <a:t> interface can be classified as a </a:t>
            </a:r>
            <a:r>
              <a:rPr lang="en-US" b="1" dirty="0"/>
              <a:t>background</a:t>
            </a:r>
            <a:r>
              <a:rPr lang="en-US" dirty="0"/>
              <a:t>, </a:t>
            </a:r>
            <a:r>
              <a:rPr lang="en-US" b="1" dirty="0"/>
              <a:t>hosted</a:t>
            </a:r>
            <a:r>
              <a:rPr lang="en-US" dirty="0"/>
              <a:t>, or </a:t>
            </a:r>
            <a:r>
              <a:rPr lang="en-US" b="1" dirty="0"/>
              <a:t>worker</a:t>
            </a:r>
            <a:r>
              <a:rPr lang="en-US" dirty="0"/>
              <a:t> service.</a:t>
            </a:r>
          </a:p>
        </p:txBody>
      </p:sp>
    </p:spTree>
    <p:extLst>
      <p:ext uri="{BB962C8B-B14F-4D97-AF65-F5344CB8AC3E}">
        <p14:creationId xmlns:p14="http://schemas.microsoft.com/office/powerpoint/2010/main" val="467756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609599"/>
            <a:ext cx="10972800" cy="822960"/>
          </a:xfrm>
        </p:spPr>
        <p:txBody>
          <a:bodyPr/>
          <a:lstStyle/>
          <a:p>
            <a:r>
              <a:rPr lang="en-US" dirty="0"/>
              <a:t>Hosted Services</a:t>
            </a:r>
          </a:p>
        </p:txBody>
      </p:sp>
      <p:sp>
        <p:nvSpPr>
          <p:cNvPr id="5" name="Content Placeholder 4">
            <a:extLst>
              <a:ext uri="{FF2B5EF4-FFF2-40B4-BE49-F238E27FC236}">
                <a16:creationId xmlns:a16="http://schemas.microsoft.com/office/drawing/2014/main" id="{8C39278E-FE3D-1D1D-C0A7-8923432FEB77}"/>
              </a:ext>
            </a:extLst>
          </p:cNvPr>
          <p:cNvSpPr>
            <a:spLocks noGrp="1"/>
          </p:cNvSpPr>
          <p:nvPr>
            <p:ph idx="1"/>
          </p:nvPr>
        </p:nvSpPr>
        <p:spPr>
          <a:xfrm>
            <a:off x="623248" y="1743736"/>
            <a:ext cx="10972800" cy="4422775"/>
          </a:xfrm>
        </p:spPr>
        <p:txBody>
          <a:bodyPr>
            <a:normAutofit fontScale="77500" lnSpcReduction="20000"/>
          </a:bodyPr>
          <a:lstStyle/>
          <a:p>
            <a:pPr marL="0" indent="0">
              <a:lnSpc>
                <a:spcPct val="150000"/>
              </a:lnSpc>
              <a:buNone/>
            </a:pPr>
            <a:r>
              <a:rPr lang="en-US" dirty="0"/>
              <a:t>Came to solve such these issues:</a:t>
            </a:r>
          </a:p>
          <a:p>
            <a:pPr>
              <a:lnSpc>
                <a:spcPct val="150000"/>
              </a:lnSpc>
            </a:pPr>
            <a:r>
              <a:rPr lang="en-US" b="1" dirty="0"/>
              <a:t>Periodical Background Tasks:</a:t>
            </a:r>
            <a:r>
              <a:rPr lang="en-US" dirty="0"/>
              <a:t> It is used when there is a requirement to execute recurring background jobs such as cache invalidation, email notifications, system health monitoring, and data synchronization.</a:t>
            </a:r>
          </a:p>
          <a:p>
            <a:pPr>
              <a:lnSpc>
                <a:spcPct val="150000"/>
              </a:lnSpc>
            </a:pPr>
            <a:r>
              <a:rPr lang="en-US" b="1" dirty="0"/>
              <a:t>Application Startup Actions:</a:t>
            </a:r>
            <a:r>
              <a:rPr lang="en-US" dirty="0"/>
              <a:t> Hosted service can be utilized for performing one-time actions during application startup, such as data migration or cache warm-up.</a:t>
            </a:r>
          </a:p>
          <a:p>
            <a:pPr>
              <a:lnSpc>
                <a:spcPct val="150000"/>
              </a:lnSpc>
            </a:pPr>
            <a:r>
              <a:rPr lang="en-US" b="1" dirty="0"/>
              <a:t>Ongoing Process Handling:</a:t>
            </a:r>
            <a:r>
              <a:rPr lang="en-US" dirty="0"/>
              <a:t> It is valuable for managing continuous processes like reading messages from a queue.</a:t>
            </a:r>
          </a:p>
        </p:txBody>
      </p:sp>
    </p:spTree>
    <p:extLst>
      <p:ext uri="{BB962C8B-B14F-4D97-AF65-F5344CB8AC3E}">
        <p14:creationId xmlns:p14="http://schemas.microsoft.com/office/powerpoint/2010/main" val="3053512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609599"/>
            <a:ext cx="10972800" cy="822960"/>
          </a:xfrm>
        </p:spPr>
        <p:txBody>
          <a:bodyPr/>
          <a:lstStyle/>
          <a:p>
            <a:pPr algn="ctr"/>
            <a:r>
              <a:rPr lang="en-US" dirty="0"/>
              <a:t>Hosted Service interface</a:t>
            </a:r>
          </a:p>
        </p:txBody>
      </p:sp>
      <p:pic>
        <p:nvPicPr>
          <p:cNvPr id="3" name="Content Placeholder 2"/>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344200" y="1432559"/>
            <a:ext cx="9503599" cy="5162205"/>
          </a:xfrm>
        </p:spPr>
      </p:pic>
    </p:spTree>
    <p:extLst>
      <p:ext uri="{BB962C8B-B14F-4D97-AF65-F5344CB8AC3E}">
        <p14:creationId xmlns:p14="http://schemas.microsoft.com/office/powerpoint/2010/main" val="702623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609599"/>
            <a:ext cx="10972800" cy="822960"/>
          </a:xfrm>
        </p:spPr>
        <p:txBody>
          <a:bodyPr/>
          <a:lstStyle/>
          <a:p>
            <a:pPr algn="ctr"/>
            <a:r>
              <a:rPr lang="en-US" dirty="0"/>
              <a:t>Hosted Services within Host</a:t>
            </a:r>
          </a:p>
        </p:txBody>
      </p:sp>
      <p:sp>
        <p:nvSpPr>
          <p:cNvPr id="5" name="Rectangle 4"/>
          <p:cNvSpPr/>
          <p:nvPr/>
        </p:nvSpPr>
        <p:spPr>
          <a:xfrm>
            <a:off x="2408288" y="1432559"/>
            <a:ext cx="7724634" cy="5145662"/>
          </a:xfrm>
          <a:prstGeom prst="rect">
            <a:avLst/>
          </a:prstGeom>
          <a:solidFill>
            <a:srgbClr val="9169E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605466" y="1505840"/>
            <a:ext cx="7281796" cy="369332"/>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AU" b="1" dirty="0">
                <a:solidFill>
                  <a:schemeClr val="tx2"/>
                </a:solidFill>
              </a:rPr>
              <a:t>HOST</a:t>
            </a:r>
            <a:endParaRPr lang="en-US" b="1" dirty="0">
              <a:solidFill>
                <a:schemeClr val="tx2"/>
              </a:solidFill>
            </a:endParaRPr>
          </a:p>
        </p:txBody>
      </p:sp>
      <p:sp>
        <p:nvSpPr>
          <p:cNvPr id="7" name="Rounded Rectangle 6"/>
          <p:cNvSpPr/>
          <p:nvPr/>
        </p:nvSpPr>
        <p:spPr>
          <a:xfrm>
            <a:off x="2613005" y="1978925"/>
            <a:ext cx="7383439" cy="4449171"/>
          </a:xfrm>
          <a:prstGeom prst="roundRect">
            <a:avLst/>
          </a:prstGeom>
          <a:ln>
            <a:solidFill>
              <a:schemeClr val="tx2"/>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Rounded Corners 66">
            <a:extLst>
              <a:ext uri="{FF2B5EF4-FFF2-40B4-BE49-F238E27FC236}">
                <a16:creationId xmlns:a16="http://schemas.microsoft.com/office/drawing/2014/main" id="{B4E80C23-D46D-4C06-73E3-1DACAAEE17A9}"/>
              </a:ext>
            </a:extLst>
          </p:cNvPr>
          <p:cNvSpPr/>
          <p:nvPr/>
        </p:nvSpPr>
        <p:spPr bwMode="auto">
          <a:xfrm>
            <a:off x="7530127" y="2273234"/>
            <a:ext cx="1599969" cy="782063"/>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solidFill>
              <a:schemeClr val="tx2"/>
            </a:solid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1200" kern="0" dirty="0">
                <a:solidFill>
                  <a:schemeClr val="tx2"/>
                </a:solidFill>
                <a:latin typeface="Segoe UI Semibold"/>
                <a:ea typeface="Segoe UI" pitchFamily="34" charset="0"/>
                <a:cs typeface="Segoe UI" pitchFamily="34" charset="0"/>
              </a:rPr>
              <a:t>Dependency Injection</a:t>
            </a:r>
            <a:br>
              <a:rPr lang="en-AU" sz="1200" kern="0" dirty="0">
                <a:solidFill>
                  <a:schemeClr val="tx2"/>
                </a:solidFill>
                <a:latin typeface="Segoe UI Semibold"/>
                <a:ea typeface="Segoe UI" pitchFamily="34" charset="0"/>
                <a:cs typeface="Segoe UI" pitchFamily="34" charset="0"/>
              </a:rPr>
            </a:br>
            <a:r>
              <a:rPr lang="en-AU" sz="1200" kern="0" dirty="0">
                <a:solidFill>
                  <a:schemeClr val="tx2"/>
                </a:solidFill>
                <a:latin typeface="Segoe UI Semibold"/>
                <a:ea typeface="Segoe UI" pitchFamily="34" charset="0"/>
                <a:cs typeface="Segoe UI" pitchFamily="34" charset="0"/>
              </a:rPr>
              <a:t>(DI)</a:t>
            </a:r>
            <a:endParaRPr lang="en-US" sz="1200" kern="0" dirty="0">
              <a:solidFill>
                <a:schemeClr val="tx2"/>
              </a:solidFill>
              <a:latin typeface="Segoe UI Semibold"/>
              <a:ea typeface="Segoe UI" pitchFamily="34" charset="0"/>
              <a:cs typeface="Segoe UI" pitchFamily="34" charset="0"/>
            </a:endParaRPr>
          </a:p>
        </p:txBody>
      </p:sp>
      <p:sp>
        <p:nvSpPr>
          <p:cNvPr id="9" name="Rectangle: Rounded Corners 66">
            <a:extLst>
              <a:ext uri="{FF2B5EF4-FFF2-40B4-BE49-F238E27FC236}">
                <a16:creationId xmlns:a16="http://schemas.microsoft.com/office/drawing/2014/main" id="{B4E80C23-D46D-4C06-73E3-1DACAAEE17A9}"/>
              </a:ext>
            </a:extLst>
          </p:cNvPr>
          <p:cNvSpPr/>
          <p:nvPr/>
        </p:nvSpPr>
        <p:spPr bwMode="auto">
          <a:xfrm>
            <a:off x="5518172" y="2273234"/>
            <a:ext cx="1599969" cy="78206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solidFill>
              <a:schemeClr val="tx2"/>
            </a:solid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1200" kern="0" dirty="0">
                <a:solidFill>
                  <a:schemeClr val="tx2"/>
                </a:solidFill>
                <a:latin typeface="Segoe UI Semibold"/>
                <a:ea typeface="Segoe UI" pitchFamily="34" charset="0"/>
                <a:cs typeface="Segoe UI" pitchFamily="34" charset="0"/>
              </a:rPr>
              <a:t>Configuration</a:t>
            </a:r>
            <a:endParaRPr lang="en-US" sz="1200" kern="0" dirty="0">
              <a:solidFill>
                <a:schemeClr val="tx2"/>
              </a:solidFill>
              <a:latin typeface="Segoe UI Semibold"/>
              <a:ea typeface="Segoe UI" pitchFamily="34" charset="0"/>
              <a:cs typeface="Segoe UI" pitchFamily="34" charset="0"/>
            </a:endParaRPr>
          </a:p>
        </p:txBody>
      </p:sp>
      <p:sp>
        <p:nvSpPr>
          <p:cNvPr id="10" name="Rectangle: Rounded Corners 66">
            <a:extLst>
              <a:ext uri="{FF2B5EF4-FFF2-40B4-BE49-F238E27FC236}">
                <a16:creationId xmlns:a16="http://schemas.microsoft.com/office/drawing/2014/main" id="{B4E80C23-D46D-4C06-73E3-1DACAAEE17A9}"/>
              </a:ext>
            </a:extLst>
          </p:cNvPr>
          <p:cNvSpPr/>
          <p:nvPr/>
        </p:nvSpPr>
        <p:spPr bwMode="auto">
          <a:xfrm>
            <a:off x="3466233" y="2255519"/>
            <a:ext cx="1599969" cy="78206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solidFill>
              <a:schemeClr val="tx2"/>
            </a:solid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1200" kern="0" dirty="0">
                <a:solidFill>
                  <a:schemeClr val="tx2"/>
                </a:solidFill>
                <a:latin typeface="Segoe UI Semibold"/>
                <a:ea typeface="Segoe UI" pitchFamily="34" charset="0"/>
                <a:cs typeface="Segoe UI" pitchFamily="34" charset="0"/>
              </a:rPr>
              <a:t>Logging</a:t>
            </a:r>
            <a:endParaRPr lang="en-US" sz="1200" kern="0" dirty="0">
              <a:solidFill>
                <a:schemeClr val="tx2"/>
              </a:solidFill>
              <a:latin typeface="Segoe UI Semibold"/>
              <a:ea typeface="Segoe UI" pitchFamily="34" charset="0"/>
              <a:cs typeface="Segoe UI" pitchFamily="34" charset="0"/>
            </a:endParaRPr>
          </a:p>
        </p:txBody>
      </p:sp>
      <p:sp>
        <p:nvSpPr>
          <p:cNvPr id="11" name="Rounded Rectangle 10"/>
          <p:cNvSpPr/>
          <p:nvPr/>
        </p:nvSpPr>
        <p:spPr>
          <a:xfrm>
            <a:off x="2708539" y="3261815"/>
            <a:ext cx="7083189" cy="2988860"/>
          </a:xfrm>
          <a:prstGeom prst="roundRect">
            <a:avLst/>
          </a:prstGeom>
          <a:ln>
            <a:solidFill>
              <a:schemeClr val="tx2"/>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TextBox 11"/>
          <p:cNvSpPr txBox="1"/>
          <p:nvPr/>
        </p:nvSpPr>
        <p:spPr>
          <a:xfrm>
            <a:off x="3073681" y="3379016"/>
            <a:ext cx="6404148" cy="369332"/>
          </a:xfrm>
          <a:prstGeom prst="rect">
            <a:avLst/>
          </a:prstGeom>
          <a:noFill/>
          <a:ln>
            <a:solidFill>
              <a:schemeClr val="tx2"/>
            </a:solidFill>
            <a:prstDash val="dash"/>
          </a:ln>
        </p:spPr>
        <p:txBody>
          <a:bodyPr wrap="square" rtlCol="0">
            <a:spAutoFit/>
          </a:bodyPr>
          <a:lstStyle/>
          <a:p>
            <a:pPr algn="ctr"/>
            <a:r>
              <a:rPr lang="en-AU" b="1" dirty="0">
                <a:solidFill>
                  <a:schemeClr val="tx2"/>
                </a:solidFill>
              </a:rPr>
              <a:t>Hosted Services</a:t>
            </a:r>
            <a:endParaRPr lang="en-US" b="1" dirty="0">
              <a:solidFill>
                <a:schemeClr val="tx2"/>
              </a:solidFill>
            </a:endParaRPr>
          </a:p>
        </p:txBody>
      </p:sp>
      <p:sp>
        <p:nvSpPr>
          <p:cNvPr id="13" name="Rectangle 12"/>
          <p:cNvSpPr/>
          <p:nvPr/>
        </p:nvSpPr>
        <p:spPr>
          <a:xfrm>
            <a:off x="3003526" y="4012442"/>
            <a:ext cx="3198840" cy="1897039"/>
          </a:xfrm>
          <a:prstGeom prst="rect">
            <a:avLst/>
          </a:prstGeom>
          <a:ln>
            <a:solidFill>
              <a:schemeClr val="tx2"/>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p:cNvSpPr/>
          <p:nvPr/>
        </p:nvSpPr>
        <p:spPr>
          <a:xfrm>
            <a:off x="6407083" y="4005390"/>
            <a:ext cx="3198840" cy="1897039"/>
          </a:xfrm>
          <a:prstGeom prst="rect">
            <a:avLst/>
          </a:prstGeom>
          <a:ln>
            <a:solidFill>
              <a:schemeClr val="tx2"/>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TextBox 14"/>
          <p:cNvSpPr txBox="1"/>
          <p:nvPr/>
        </p:nvSpPr>
        <p:spPr>
          <a:xfrm>
            <a:off x="3591641" y="4097806"/>
            <a:ext cx="1765825" cy="369332"/>
          </a:xfrm>
          <a:prstGeom prst="rect">
            <a:avLst/>
          </a:prstGeom>
          <a:noFill/>
          <a:ln>
            <a:solidFill>
              <a:schemeClr val="tx2"/>
            </a:solidFill>
            <a:prstDash val="dash"/>
          </a:ln>
        </p:spPr>
        <p:txBody>
          <a:bodyPr wrap="square" rtlCol="0">
            <a:spAutoFit/>
          </a:bodyPr>
          <a:lstStyle>
            <a:defPPr>
              <a:defRPr lang="en-US"/>
            </a:defPPr>
            <a:lvl1pPr>
              <a:defRPr b="1">
                <a:solidFill>
                  <a:schemeClr val="tx2"/>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AU" dirty="0"/>
              <a:t>Service A</a:t>
            </a:r>
            <a:endParaRPr lang="en-US" dirty="0"/>
          </a:p>
        </p:txBody>
      </p:sp>
      <p:sp>
        <p:nvSpPr>
          <p:cNvPr id="16" name="TextBox 15"/>
          <p:cNvSpPr txBox="1"/>
          <p:nvPr/>
        </p:nvSpPr>
        <p:spPr>
          <a:xfrm>
            <a:off x="7118141" y="4097806"/>
            <a:ext cx="1765825" cy="369332"/>
          </a:xfrm>
          <a:prstGeom prst="rect">
            <a:avLst/>
          </a:prstGeom>
          <a:noFill/>
          <a:ln>
            <a:solidFill>
              <a:schemeClr val="tx2"/>
            </a:solidFill>
            <a:prstDash val="dash"/>
          </a:ln>
        </p:spPr>
        <p:txBody>
          <a:bodyPr wrap="square" rtlCol="0">
            <a:spAutoFit/>
          </a:bodyPr>
          <a:lstStyle/>
          <a:p>
            <a:pPr algn="ctr"/>
            <a:r>
              <a:rPr lang="en-AU" b="1" dirty="0">
                <a:solidFill>
                  <a:schemeClr val="tx2"/>
                </a:solidFill>
              </a:rPr>
              <a:t>Service B</a:t>
            </a:r>
            <a:endParaRPr lang="en-US" b="1" dirty="0">
              <a:solidFill>
                <a:schemeClr val="tx2"/>
              </a:solidFill>
            </a:endParaRPr>
          </a:p>
        </p:txBody>
      </p:sp>
      <p:sp>
        <p:nvSpPr>
          <p:cNvPr id="17" name="Oval 16"/>
          <p:cNvSpPr/>
          <p:nvPr/>
        </p:nvSpPr>
        <p:spPr>
          <a:xfrm>
            <a:off x="3390928" y="4953909"/>
            <a:ext cx="805217" cy="737207"/>
          </a:xfrm>
          <a:prstGeom prst="ellipse">
            <a:avLst/>
          </a:prstGeom>
          <a:solidFill>
            <a:srgbClr val="00B050"/>
          </a:solidFill>
          <a:ln>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Oval 17"/>
          <p:cNvSpPr/>
          <p:nvPr/>
        </p:nvSpPr>
        <p:spPr>
          <a:xfrm>
            <a:off x="4709137" y="4953909"/>
            <a:ext cx="805217" cy="737207"/>
          </a:xfrm>
          <a:prstGeom prst="ellipse">
            <a:avLst/>
          </a:prstGeom>
          <a:solidFill>
            <a:srgbClr val="A073F8"/>
          </a:solidFill>
          <a:ln>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TextBox 18"/>
          <p:cNvSpPr txBox="1"/>
          <p:nvPr/>
        </p:nvSpPr>
        <p:spPr>
          <a:xfrm>
            <a:off x="3466233" y="5154679"/>
            <a:ext cx="654606" cy="369332"/>
          </a:xfrm>
          <a:prstGeom prst="rect">
            <a:avLst/>
          </a:prstGeom>
          <a:noFill/>
          <a:ln>
            <a:noFill/>
            <a:prstDash val="dash"/>
          </a:ln>
        </p:spPr>
        <p:txBody>
          <a:bodyPr wrap="square" rtlCol="0">
            <a:spAutoFit/>
          </a:bodyPr>
          <a:lstStyle/>
          <a:p>
            <a:r>
              <a:rPr lang="en-AU" b="1" dirty="0">
                <a:solidFill>
                  <a:schemeClr val="tx2"/>
                </a:solidFill>
              </a:rPr>
              <a:t>Start</a:t>
            </a:r>
            <a:endParaRPr lang="en-US" b="1" dirty="0">
              <a:solidFill>
                <a:schemeClr val="tx2"/>
              </a:solidFill>
            </a:endParaRPr>
          </a:p>
        </p:txBody>
      </p:sp>
      <p:sp>
        <p:nvSpPr>
          <p:cNvPr id="20" name="TextBox 19"/>
          <p:cNvSpPr txBox="1"/>
          <p:nvPr/>
        </p:nvSpPr>
        <p:spPr>
          <a:xfrm>
            <a:off x="4796717" y="5137846"/>
            <a:ext cx="654606" cy="369332"/>
          </a:xfrm>
          <a:prstGeom prst="rect">
            <a:avLst/>
          </a:prstGeom>
          <a:noFill/>
          <a:ln>
            <a:noFill/>
            <a:prstDash val="dash"/>
          </a:ln>
        </p:spPr>
        <p:txBody>
          <a:bodyPr wrap="square" rtlCol="0">
            <a:spAutoFit/>
          </a:bodyPr>
          <a:lstStyle/>
          <a:p>
            <a:r>
              <a:rPr lang="en-AU" b="1" dirty="0">
                <a:solidFill>
                  <a:schemeClr val="tx2"/>
                </a:solidFill>
              </a:rPr>
              <a:t>Stop</a:t>
            </a:r>
            <a:endParaRPr lang="en-US" b="1" dirty="0">
              <a:solidFill>
                <a:schemeClr val="tx2"/>
              </a:solidFill>
            </a:endParaRPr>
          </a:p>
        </p:txBody>
      </p:sp>
      <p:sp>
        <p:nvSpPr>
          <p:cNvPr id="21" name="Oval 20"/>
          <p:cNvSpPr/>
          <p:nvPr/>
        </p:nvSpPr>
        <p:spPr>
          <a:xfrm>
            <a:off x="6887040" y="4928885"/>
            <a:ext cx="805217" cy="737207"/>
          </a:xfrm>
          <a:prstGeom prst="ellipse">
            <a:avLst/>
          </a:prstGeom>
          <a:solidFill>
            <a:srgbClr val="00B050"/>
          </a:solidFill>
          <a:ln>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Oval 21"/>
          <p:cNvSpPr/>
          <p:nvPr/>
        </p:nvSpPr>
        <p:spPr>
          <a:xfrm>
            <a:off x="8205249" y="4928885"/>
            <a:ext cx="805217" cy="737207"/>
          </a:xfrm>
          <a:prstGeom prst="ellipse">
            <a:avLst/>
          </a:prstGeom>
          <a:solidFill>
            <a:srgbClr val="A073F8"/>
          </a:solidFill>
          <a:ln>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TextBox 22"/>
          <p:cNvSpPr txBox="1"/>
          <p:nvPr/>
        </p:nvSpPr>
        <p:spPr>
          <a:xfrm>
            <a:off x="6962345" y="5129655"/>
            <a:ext cx="654606" cy="369332"/>
          </a:xfrm>
          <a:prstGeom prst="rect">
            <a:avLst/>
          </a:prstGeom>
          <a:noFill/>
          <a:ln>
            <a:noFill/>
            <a:prstDash val="dash"/>
          </a:ln>
        </p:spPr>
        <p:txBody>
          <a:bodyPr wrap="square" rtlCol="0">
            <a:spAutoFit/>
          </a:bodyPr>
          <a:lstStyle/>
          <a:p>
            <a:r>
              <a:rPr lang="en-AU" b="1" dirty="0">
                <a:solidFill>
                  <a:schemeClr val="tx2"/>
                </a:solidFill>
              </a:rPr>
              <a:t>Start</a:t>
            </a:r>
            <a:endParaRPr lang="en-US" b="1" dirty="0">
              <a:solidFill>
                <a:schemeClr val="tx2"/>
              </a:solidFill>
            </a:endParaRPr>
          </a:p>
        </p:txBody>
      </p:sp>
      <p:sp>
        <p:nvSpPr>
          <p:cNvPr id="24" name="TextBox 23"/>
          <p:cNvSpPr txBox="1"/>
          <p:nvPr/>
        </p:nvSpPr>
        <p:spPr>
          <a:xfrm>
            <a:off x="8292829" y="5112822"/>
            <a:ext cx="654606" cy="369332"/>
          </a:xfrm>
          <a:prstGeom prst="rect">
            <a:avLst/>
          </a:prstGeom>
          <a:noFill/>
          <a:ln>
            <a:noFill/>
            <a:prstDash val="dash"/>
          </a:ln>
        </p:spPr>
        <p:txBody>
          <a:bodyPr wrap="square" rtlCol="0">
            <a:spAutoFit/>
          </a:bodyPr>
          <a:lstStyle/>
          <a:p>
            <a:r>
              <a:rPr lang="en-AU" b="1" dirty="0">
                <a:solidFill>
                  <a:schemeClr val="tx2"/>
                </a:solidFill>
              </a:rPr>
              <a:t>Stop</a:t>
            </a:r>
            <a:endParaRPr lang="en-US" b="1" dirty="0">
              <a:solidFill>
                <a:schemeClr val="tx2"/>
              </a:solidFill>
            </a:endParaRPr>
          </a:p>
        </p:txBody>
      </p:sp>
    </p:spTree>
    <p:extLst>
      <p:ext uri="{BB962C8B-B14F-4D97-AF65-F5344CB8AC3E}">
        <p14:creationId xmlns:p14="http://schemas.microsoft.com/office/powerpoint/2010/main" val="2607746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287383" y="2939234"/>
            <a:ext cx="10972800" cy="822960"/>
          </a:xfrm>
        </p:spPr>
        <p:txBody>
          <a:bodyPr>
            <a:normAutofit fontScale="90000"/>
          </a:bodyPr>
          <a:lstStyle/>
          <a:p>
            <a:pPr algn="ctr">
              <a:lnSpc>
                <a:spcPct val="150000"/>
              </a:lnSpc>
            </a:pPr>
            <a:r>
              <a:rPr lang="en-US" dirty="0"/>
              <a:t>Hosted Services </a:t>
            </a:r>
            <a:r>
              <a:rPr lang="en-US" dirty="0">
                <a:solidFill>
                  <a:schemeClr val="accent4"/>
                </a:solidFill>
              </a:rPr>
              <a:t>before</a:t>
            </a:r>
            <a:r>
              <a:rPr lang="en-US" dirty="0"/>
              <a:t> .NET 8</a:t>
            </a:r>
          </a:p>
        </p:txBody>
      </p:sp>
    </p:spTree>
    <p:extLst>
      <p:ext uri="{BB962C8B-B14F-4D97-AF65-F5344CB8AC3E}">
        <p14:creationId xmlns:p14="http://schemas.microsoft.com/office/powerpoint/2010/main" val="1791048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404879"/>
            <a:ext cx="10972800" cy="822960"/>
          </a:xfrm>
        </p:spPr>
        <p:txBody>
          <a:bodyPr/>
          <a:lstStyle/>
          <a:p>
            <a:r>
              <a:rPr lang="en-US" dirty="0"/>
              <a:t>Hosted Services before .NET 8</a:t>
            </a:r>
          </a:p>
        </p:txBody>
      </p:sp>
      <p:sp>
        <p:nvSpPr>
          <p:cNvPr id="5" name="Content Placeholder 4">
            <a:extLst>
              <a:ext uri="{FF2B5EF4-FFF2-40B4-BE49-F238E27FC236}">
                <a16:creationId xmlns:a16="http://schemas.microsoft.com/office/drawing/2014/main" id="{8C39278E-FE3D-1D1D-C0A7-8923432FEB77}"/>
              </a:ext>
            </a:extLst>
          </p:cNvPr>
          <p:cNvSpPr>
            <a:spLocks noGrp="1"/>
          </p:cNvSpPr>
          <p:nvPr>
            <p:ph idx="1"/>
          </p:nvPr>
        </p:nvSpPr>
        <p:spPr>
          <a:xfrm>
            <a:off x="504967" y="1582686"/>
            <a:ext cx="11077433" cy="4900002"/>
          </a:xfrm>
        </p:spPr>
        <p:txBody>
          <a:bodyPr>
            <a:normAutofit/>
          </a:bodyPr>
          <a:lstStyle/>
          <a:p>
            <a:pPr marL="0" indent="0" algn="just">
              <a:lnSpc>
                <a:spcPct val="150000"/>
              </a:lnSpc>
              <a:buNone/>
            </a:pPr>
            <a:r>
              <a:rPr lang="en-US" dirty="0"/>
              <a:t>Before .NET 8, host starts and stops hosted services does so </a:t>
            </a:r>
            <a:r>
              <a:rPr lang="en-US" b="1" dirty="0"/>
              <a:t>sequentially</a:t>
            </a:r>
            <a:r>
              <a:rPr lang="en-US" dirty="0"/>
              <a:t>. Each </a:t>
            </a:r>
            <a:r>
              <a:rPr lang="en-US" dirty="0" err="1"/>
              <a:t>IHostedService</a:t>
            </a:r>
            <a:r>
              <a:rPr lang="en-US" dirty="0"/>
              <a:t> registered with the DI container is </a:t>
            </a:r>
            <a:r>
              <a:rPr lang="en-US" b="1" dirty="0"/>
              <a:t>started in sequence</a:t>
            </a:r>
            <a:r>
              <a:rPr lang="en-US" dirty="0"/>
              <a:t> by calling the </a:t>
            </a:r>
            <a:r>
              <a:rPr lang="en-US" dirty="0" err="1"/>
              <a:t>StartAsync</a:t>
            </a:r>
            <a:r>
              <a:rPr lang="en-US" dirty="0"/>
              <a:t> method on the instance.  It’s required to complete before the next service triggered.</a:t>
            </a:r>
            <a:endParaRPr lang="en-US" sz="3200" dirty="0"/>
          </a:p>
          <a:p>
            <a:pPr marL="0" indent="0">
              <a:lnSpc>
                <a:spcPct val="150000"/>
              </a:lnSpc>
              <a:buNone/>
            </a:pPr>
            <a:r>
              <a:rPr lang="en-US" dirty="0"/>
              <a:t>Means host will run each service and </a:t>
            </a:r>
            <a:r>
              <a:rPr lang="en-US" b="1" dirty="0"/>
              <a:t>won’t go</a:t>
            </a:r>
            <a:r>
              <a:rPr lang="en-US" dirty="0"/>
              <a:t> for next one until the current one finish its Start method.</a:t>
            </a:r>
            <a:endParaRPr lang="en-AU" dirty="0"/>
          </a:p>
        </p:txBody>
      </p:sp>
    </p:spTree>
    <p:extLst>
      <p:ext uri="{BB962C8B-B14F-4D97-AF65-F5344CB8AC3E}">
        <p14:creationId xmlns:p14="http://schemas.microsoft.com/office/powerpoint/2010/main" val="2515775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50039"/>
            <a:ext cx="10972800" cy="822960"/>
          </a:xfrm>
        </p:spPr>
        <p:txBody>
          <a:bodyPr/>
          <a:lstStyle/>
          <a:p>
            <a:pPr algn="ctr"/>
            <a:r>
              <a:rPr lang="en-US" dirty="0"/>
              <a:t>Hosted Services before .NET 8</a:t>
            </a:r>
          </a:p>
        </p:txBody>
      </p:sp>
      <p:sp>
        <p:nvSpPr>
          <p:cNvPr id="5" name="Rectangle 4"/>
          <p:cNvSpPr/>
          <p:nvPr/>
        </p:nvSpPr>
        <p:spPr>
          <a:xfrm>
            <a:off x="1214651" y="968991"/>
            <a:ext cx="9826388" cy="5609230"/>
          </a:xfrm>
          <a:prstGeom prst="rect">
            <a:avLst/>
          </a:prstGeom>
          <a:solidFill>
            <a:srgbClr val="9169E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567988" y="1081833"/>
            <a:ext cx="7281796" cy="369332"/>
          </a:xfrm>
          <a:prstGeom prst="rect">
            <a:avLst/>
          </a:prstGeom>
          <a:ln>
            <a:solidFill>
              <a:schemeClr val="tx2"/>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AU" b="1" dirty="0">
                <a:solidFill>
                  <a:schemeClr val="tx2"/>
                </a:solidFill>
              </a:rPr>
              <a:t>HOST</a:t>
            </a:r>
            <a:endParaRPr lang="en-US" b="1" dirty="0">
              <a:solidFill>
                <a:schemeClr val="tx2"/>
              </a:solidFill>
            </a:endParaRPr>
          </a:p>
        </p:txBody>
      </p:sp>
      <p:sp>
        <p:nvSpPr>
          <p:cNvPr id="7" name="Rounded Rectangle 6"/>
          <p:cNvSpPr/>
          <p:nvPr/>
        </p:nvSpPr>
        <p:spPr>
          <a:xfrm>
            <a:off x="1951631" y="1564007"/>
            <a:ext cx="8516202" cy="4864089"/>
          </a:xfrm>
          <a:prstGeom prst="roundRect">
            <a:avLst/>
          </a:prstGeom>
          <a:ln>
            <a:solidFill>
              <a:schemeClr val="tx2"/>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8" name="Rectangle: Rounded Corners 66">
            <a:extLst>
              <a:ext uri="{FF2B5EF4-FFF2-40B4-BE49-F238E27FC236}">
                <a16:creationId xmlns:a16="http://schemas.microsoft.com/office/drawing/2014/main" id="{B4E80C23-D46D-4C06-73E3-1DACAAEE17A9}"/>
              </a:ext>
            </a:extLst>
          </p:cNvPr>
          <p:cNvSpPr/>
          <p:nvPr/>
        </p:nvSpPr>
        <p:spPr bwMode="auto">
          <a:xfrm>
            <a:off x="3851354" y="2038279"/>
            <a:ext cx="1599969" cy="782063"/>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solidFill>
              <a:schemeClr val="tx2"/>
            </a:solid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en-AU" sz="1200" dirty="0">
                <a:solidFill>
                  <a:srgbClr val="333333"/>
                </a:solidFill>
                <a:latin typeface="Segoe UI Semibold" panose="020B0702040204020203" pitchFamily="34" charset="0"/>
                <a:ea typeface="Segoe UI" panose="020B0502040204020203" pitchFamily="34" charset="0"/>
                <a:cs typeface="Segoe UI" panose="020B0502040204020203" pitchFamily="34" charset="0"/>
              </a:rPr>
              <a:t>Logging</a:t>
            </a:r>
            <a:endParaRPr kumimoji="0" lang="en-US" sz="1200" b="0" i="0" u="none" strike="noStrike" kern="0" cap="none" spc="0" normalizeH="0" baseline="0" noProof="0" dirty="0">
              <a:ln>
                <a:noFill/>
              </a:ln>
              <a:solidFill>
                <a:schemeClr val="tx2"/>
              </a:solidFill>
              <a:effectLst/>
              <a:uLnTx/>
              <a:uFillTx/>
              <a:latin typeface="Segoe UI Semibold"/>
              <a:ea typeface="Segoe UI" pitchFamily="34" charset="0"/>
              <a:cs typeface="Segoe UI" pitchFamily="34" charset="0"/>
            </a:endParaRPr>
          </a:p>
        </p:txBody>
      </p:sp>
      <p:sp>
        <p:nvSpPr>
          <p:cNvPr id="9" name="Rectangle: Rounded Corners 66">
            <a:extLst>
              <a:ext uri="{FF2B5EF4-FFF2-40B4-BE49-F238E27FC236}">
                <a16:creationId xmlns:a16="http://schemas.microsoft.com/office/drawing/2014/main" id="{B4E80C23-D46D-4C06-73E3-1DACAAEE17A9}"/>
              </a:ext>
            </a:extLst>
          </p:cNvPr>
          <p:cNvSpPr/>
          <p:nvPr/>
        </p:nvSpPr>
        <p:spPr bwMode="auto">
          <a:xfrm>
            <a:off x="6016982" y="2038278"/>
            <a:ext cx="1599969" cy="78206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solidFill>
              <a:schemeClr val="tx2"/>
            </a:solid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1200" kern="0" dirty="0">
                <a:solidFill>
                  <a:schemeClr val="tx2"/>
                </a:solidFill>
                <a:latin typeface="Segoe UI Semibold"/>
                <a:ea typeface="Segoe UI" pitchFamily="34" charset="0"/>
                <a:cs typeface="Segoe UI" pitchFamily="34" charset="0"/>
              </a:rPr>
              <a:t>Configuration</a:t>
            </a:r>
            <a:endParaRPr lang="en-US" sz="1200" kern="0" dirty="0">
              <a:solidFill>
                <a:schemeClr val="tx2"/>
              </a:solidFill>
              <a:latin typeface="Segoe UI Semibold"/>
              <a:ea typeface="Segoe UI" pitchFamily="34" charset="0"/>
              <a:cs typeface="Segoe UI" pitchFamily="34" charset="0"/>
            </a:endParaRPr>
          </a:p>
        </p:txBody>
      </p:sp>
      <p:sp>
        <p:nvSpPr>
          <p:cNvPr id="10" name="Rectangle: Rounded Corners 66">
            <a:extLst>
              <a:ext uri="{FF2B5EF4-FFF2-40B4-BE49-F238E27FC236}">
                <a16:creationId xmlns:a16="http://schemas.microsoft.com/office/drawing/2014/main" id="{B4E80C23-D46D-4C06-73E3-1DACAAEE17A9}"/>
              </a:ext>
            </a:extLst>
          </p:cNvPr>
          <p:cNvSpPr/>
          <p:nvPr/>
        </p:nvSpPr>
        <p:spPr bwMode="auto">
          <a:xfrm>
            <a:off x="8083981" y="2030119"/>
            <a:ext cx="1599969" cy="78206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solidFill>
              <a:schemeClr val="tx2"/>
            </a:solid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fontAlgn="base"/>
            <a:r>
              <a:rPr lang="en-AU" sz="1200" dirty="0">
                <a:solidFill>
                  <a:srgbClr val="333333"/>
                </a:solidFill>
                <a:latin typeface="Segoe UI Semibold" panose="020B0702040204020203" pitchFamily="34" charset="0"/>
                <a:ea typeface="Segoe UI" panose="020B0502040204020203" pitchFamily="34" charset="0"/>
                <a:cs typeface="Segoe UI" panose="020B0502040204020203" pitchFamily="34" charset="0"/>
              </a:rPr>
              <a:t>Dependency Injection</a:t>
            </a:r>
            <a:br>
              <a:rPr lang="en-AU" sz="1200" dirty="0">
                <a:solidFill>
                  <a:srgbClr val="333333"/>
                </a:solidFill>
                <a:latin typeface="Segoe UI Semibold" panose="020B0702040204020203" pitchFamily="34" charset="0"/>
                <a:ea typeface="Segoe UI" panose="020B0502040204020203" pitchFamily="34" charset="0"/>
                <a:cs typeface="Segoe UI" panose="020B0502040204020203" pitchFamily="34" charset="0"/>
              </a:rPr>
            </a:br>
            <a:r>
              <a:rPr lang="en-AU" sz="1200" dirty="0">
                <a:solidFill>
                  <a:srgbClr val="333333"/>
                </a:solidFill>
                <a:latin typeface="Segoe UI Semibold" panose="020B0702040204020203" pitchFamily="34" charset="0"/>
                <a:ea typeface="Segoe UI" panose="020B0502040204020203" pitchFamily="34" charset="0"/>
                <a:cs typeface="Segoe UI" panose="020B0502040204020203" pitchFamily="34" charset="0"/>
              </a:rPr>
              <a:t>(DI)</a:t>
            </a:r>
            <a:endParaRPr lang="en-US" sz="1200" dirty="0"/>
          </a:p>
        </p:txBody>
      </p:sp>
      <p:sp>
        <p:nvSpPr>
          <p:cNvPr id="11" name="Rounded Rectangle 10"/>
          <p:cNvSpPr/>
          <p:nvPr/>
        </p:nvSpPr>
        <p:spPr>
          <a:xfrm>
            <a:off x="2708539" y="3261815"/>
            <a:ext cx="7083189" cy="2988860"/>
          </a:xfrm>
          <a:prstGeom prst="roundRect">
            <a:avLst/>
          </a:prstGeom>
          <a:ln>
            <a:solidFill>
              <a:schemeClr val="tx2"/>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TextBox 11"/>
          <p:cNvSpPr txBox="1"/>
          <p:nvPr/>
        </p:nvSpPr>
        <p:spPr>
          <a:xfrm>
            <a:off x="3048059" y="3384237"/>
            <a:ext cx="6404148" cy="276999"/>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solidFill>
              <a:schemeClr val="tx2"/>
            </a:solid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1200" kern="0">
                <a:solidFill>
                  <a:schemeClr val="tx2"/>
                </a:solidFill>
                <a:latin typeface="Segoe UI Semibold"/>
                <a:ea typeface="Segoe UI" pitchFamily="34" charset="0"/>
                <a:cs typeface="Segoe UI"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AU" dirty="0"/>
              <a:t>Hosted Services</a:t>
            </a:r>
            <a:endParaRPr lang="en-US" dirty="0"/>
          </a:p>
        </p:txBody>
      </p:sp>
      <p:sp>
        <p:nvSpPr>
          <p:cNvPr id="13" name="Rectangle 12"/>
          <p:cNvSpPr/>
          <p:nvPr/>
        </p:nvSpPr>
        <p:spPr>
          <a:xfrm>
            <a:off x="3003525" y="3771142"/>
            <a:ext cx="6602397" cy="1024679"/>
          </a:xfrm>
          <a:prstGeom prst="rect">
            <a:avLst/>
          </a:prstGeom>
          <a:ln>
            <a:solidFill>
              <a:schemeClr val="tx2"/>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TextBox 14"/>
          <p:cNvSpPr txBox="1"/>
          <p:nvPr/>
        </p:nvSpPr>
        <p:spPr>
          <a:xfrm>
            <a:off x="3583285" y="4055643"/>
            <a:ext cx="1765825" cy="369332"/>
          </a:xfrm>
          <a:prstGeom prst="rect">
            <a:avLst/>
          </a:prstGeom>
          <a:noFill/>
          <a:ln>
            <a:solidFill>
              <a:schemeClr val="tx2"/>
            </a:solidFill>
            <a:prstDash val="dash"/>
          </a:ln>
        </p:spPr>
        <p:txBody>
          <a:bodyPr wrap="square" rtlCol="0">
            <a:spAutoFit/>
          </a:bodyPr>
          <a:lstStyle>
            <a:defPPr>
              <a:defRPr lang="en-US"/>
            </a:defPPr>
            <a:lvl1pPr>
              <a:defRPr b="1">
                <a:solidFill>
                  <a:schemeClr val="tx2"/>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AU" dirty="0"/>
              <a:t>Service A</a:t>
            </a:r>
            <a:endParaRPr lang="en-US" dirty="0"/>
          </a:p>
        </p:txBody>
      </p:sp>
      <p:sp>
        <p:nvSpPr>
          <p:cNvPr id="18" name="Oval 17"/>
          <p:cNvSpPr/>
          <p:nvPr/>
        </p:nvSpPr>
        <p:spPr>
          <a:xfrm>
            <a:off x="7588609" y="3839958"/>
            <a:ext cx="822960" cy="822960"/>
          </a:xfrm>
          <a:prstGeom prst="ellipse">
            <a:avLst/>
          </a:prstGeom>
          <a:ln>
            <a:solidFill>
              <a:schemeClr val="tx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TextBox 19"/>
          <p:cNvSpPr txBox="1"/>
          <p:nvPr/>
        </p:nvSpPr>
        <p:spPr>
          <a:xfrm>
            <a:off x="7673365" y="4072469"/>
            <a:ext cx="633490" cy="369332"/>
          </a:xfrm>
          <a:prstGeom prst="rect">
            <a:avLst/>
          </a:prstGeom>
          <a:noFill/>
          <a:ln>
            <a:noFill/>
            <a:prstDash val="dash"/>
          </a:ln>
        </p:spPr>
        <p:txBody>
          <a:bodyPr wrap="square" rtlCol="0">
            <a:spAutoFit/>
          </a:bodyPr>
          <a:lstStyle/>
          <a:p>
            <a:r>
              <a:rPr lang="en-AU" b="1" dirty="0">
                <a:solidFill>
                  <a:schemeClr val="tx2"/>
                </a:solidFill>
              </a:rPr>
              <a:t>Stop</a:t>
            </a:r>
            <a:endParaRPr lang="en-US" b="1" dirty="0">
              <a:solidFill>
                <a:schemeClr val="tx2"/>
              </a:solidFill>
            </a:endParaRPr>
          </a:p>
        </p:txBody>
      </p:sp>
      <p:cxnSp>
        <p:nvCxnSpPr>
          <p:cNvPr id="4" name="Straight Arrow Connector 3"/>
          <p:cNvCxnSpPr>
            <a:stCxn id="32" idx="3"/>
            <a:endCxn id="8" idx="1"/>
          </p:cNvCxnSpPr>
          <p:nvPr/>
        </p:nvCxnSpPr>
        <p:spPr>
          <a:xfrm>
            <a:off x="2991207" y="2427367"/>
            <a:ext cx="860147" cy="1944"/>
          </a:xfrm>
          <a:prstGeom prst="bentConnector3">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66">
            <a:extLst>
              <a:ext uri="{FF2B5EF4-FFF2-40B4-BE49-F238E27FC236}">
                <a16:creationId xmlns:a16="http://schemas.microsoft.com/office/drawing/2014/main" id="{B4E80C23-D46D-4C06-73E3-1DACAAEE17A9}"/>
              </a:ext>
            </a:extLst>
          </p:cNvPr>
          <p:cNvSpPr/>
          <p:nvPr/>
        </p:nvSpPr>
        <p:spPr bwMode="auto">
          <a:xfrm>
            <a:off x="2144769" y="2247051"/>
            <a:ext cx="846438" cy="360632"/>
          </a:xfrm>
          <a:prstGeom prst="roundRect">
            <a:avLst/>
          </a:prstGeom>
          <a:solidFill>
            <a:srgbClr val="ED35D1"/>
          </a:solidFill>
          <a:ln>
            <a:solidFill>
              <a:schemeClr val="tx2"/>
            </a:solid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AU" sz="1200" b="0" i="0" u="none" strike="noStrike" kern="0" cap="none" spc="0" normalizeH="0" baseline="0" noProof="0" dirty="0" err="1">
                <a:ln>
                  <a:noFill/>
                </a:ln>
                <a:solidFill>
                  <a:schemeClr val="tx2"/>
                </a:solidFill>
                <a:effectLst/>
                <a:uLnTx/>
                <a:uFillTx/>
                <a:latin typeface="Segoe UI Semibold"/>
                <a:ea typeface="Segoe UI" pitchFamily="34" charset="0"/>
                <a:cs typeface="Segoe UI" pitchFamily="34" charset="0"/>
              </a:rPr>
              <a:t>Host.Run</a:t>
            </a:r>
            <a:r>
              <a:rPr kumimoji="0" lang="en-AU" sz="1200" b="0" i="0" u="none" strike="noStrike" kern="0" cap="none" spc="0" normalizeH="0" baseline="0" noProof="0" dirty="0">
                <a:ln>
                  <a:noFill/>
                </a:ln>
                <a:solidFill>
                  <a:schemeClr val="tx2"/>
                </a:solidFill>
                <a:effectLst/>
                <a:uLnTx/>
                <a:uFillTx/>
                <a:latin typeface="Segoe UI Semibold"/>
                <a:ea typeface="Segoe UI" pitchFamily="34" charset="0"/>
                <a:cs typeface="Segoe UI" pitchFamily="34" charset="0"/>
              </a:rPr>
              <a:t>()</a:t>
            </a:r>
            <a:endParaRPr kumimoji="0" lang="en-US" sz="1200" b="0" i="0" u="none" strike="noStrike" kern="0" cap="none" spc="0" normalizeH="0" baseline="0" noProof="0" dirty="0">
              <a:ln>
                <a:noFill/>
              </a:ln>
              <a:solidFill>
                <a:schemeClr val="tx2"/>
              </a:solidFill>
              <a:effectLst/>
              <a:uLnTx/>
              <a:uFillTx/>
              <a:latin typeface="Segoe UI Semibold"/>
              <a:ea typeface="Segoe UI" pitchFamily="34" charset="0"/>
              <a:cs typeface="Segoe UI" pitchFamily="34" charset="0"/>
            </a:endParaRPr>
          </a:p>
        </p:txBody>
      </p:sp>
      <p:cxnSp>
        <p:nvCxnSpPr>
          <p:cNvPr id="35" name="Straight Arrow Connector 34"/>
          <p:cNvCxnSpPr>
            <a:endCxn id="9" idx="1"/>
          </p:cNvCxnSpPr>
          <p:nvPr/>
        </p:nvCxnSpPr>
        <p:spPr>
          <a:xfrm>
            <a:off x="5451323" y="2421151"/>
            <a:ext cx="565659" cy="8159"/>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9" idx="3"/>
            <a:endCxn id="10" idx="1"/>
          </p:cNvCxnSpPr>
          <p:nvPr/>
        </p:nvCxnSpPr>
        <p:spPr>
          <a:xfrm flipV="1">
            <a:off x="7616951" y="2421151"/>
            <a:ext cx="467030" cy="8159"/>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1" name="Curved Connector 40"/>
          <p:cNvCxnSpPr>
            <a:stCxn id="10" idx="2"/>
            <a:endCxn id="11" idx="0"/>
          </p:cNvCxnSpPr>
          <p:nvPr/>
        </p:nvCxnSpPr>
        <p:spPr>
          <a:xfrm rot="5400000">
            <a:off x="7342234" y="1720083"/>
            <a:ext cx="449632" cy="2633832"/>
          </a:xfrm>
          <a:prstGeom prst="curvedConnector3">
            <a:avLst>
              <a:gd name="adj1" fmla="val 58474"/>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9255430" y="3840592"/>
            <a:ext cx="274320" cy="274320"/>
            <a:chOff x="3175249" y="4229100"/>
            <a:chExt cx="290984" cy="392604"/>
          </a:xfrm>
        </p:grpSpPr>
        <p:sp>
          <p:nvSpPr>
            <p:cNvPr id="43" name="Circular Arrow 42"/>
            <p:cNvSpPr/>
            <p:nvPr/>
          </p:nvSpPr>
          <p:spPr>
            <a:xfrm>
              <a:off x="3175249" y="4229100"/>
              <a:ext cx="290984" cy="351752"/>
            </a:xfrm>
            <a:prstGeom prst="circular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endParaRPr>
            </a:p>
          </p:txBody>
        </p:sp>
        <p:sp>
          <p:nvSpPr>
            <p:cNvPr id="44" name="Circular Arrow 43"/>
            <p:cNvSpPr/>
            <p:nvPr/>
          </p:nvSpPr>
          <p:spPr>
            <a:xfrm flipH="1" flipV="1">
              <a:off x="3175249" y="4269952"/>
              <a:ext cx="290984" cy="351752"/>
            </a:xfrm>
            <a:prstGeom prst="circular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endParaRPr>
            </a:p>
          </p:txBody>
        </p:sp>
      </p:grpSp>
      <p:sp>
        <p:nvSpPr>
          <p:cNvPr id="53" name="Rectangle 52"/>
          <p:cNvSpPr/>
          <p:nvPr/>
        </p:nvSpPr>
        <p:spPr>
          <a:xfrm>
            <a:off x="3003525" y="4937613"/>
            <a:ext cx="6602397" cy="1024679"/>
          </a:xfrm>
          <a:prstGeom prst="rect">
            <a:avLst/>
          </a:prstGeom>
          <a:ln>
            <a:solidFill>
              <a:schemeClr val="tx2"/>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4" name="TextBox 53"/>
          <p:cNvSpPr txBox="1"/>
          <p:nvPr/>
        </p:nvSpPr>
        <p:spPr>
          <a:xfrm>
            <a:off x="3583285" y="5222114"/>
            <a:ext cx="1765825" cy="369332"/>
          </a:xfrm>
          <a:prstGeom prst="rect">
            <a:avLst/>
          </a:prstGeom>
          <a:noFill/>
          <a:ln>
            <a:solidFill>
              <a:schemeClr val="tx2"/>
            </a:solidFill>
            <a:prstDash val="dash"/>
          </a:ln>
        </p:spPr>
        <p:txBody>
          <a:bodyPr wrap="square" rtlCol="0">
            <a:spAutoFit/>
          </a:bodyPr>
          <a:lstStyle>
            <a:defPPr>
              <a:defRPr lang="en-US"/>
            </a:defPPr>
            <a:lvl1pPr>
              <a:defRPr b="1">
                <a:solidFill>
                  <a:schemeClr val="tx2"/>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AU" dirty="0"/>
              <a:t>Service B</a:t>
            </a:r>
            <a:endParaRPr lang="en-US" dirty="0"/>
          </a:p>
        </p:txBody>
      </p:sp>
      <p:sp>
        <p:nvSpPr>
          <p:cNvPr id="59" name="Oval 58"/>
          <p:cNvSpPr/>
          <p:nvPr/>
        </p:nvSpPr>
        <p:spPr>
          <a:xfrm>
            <a:off x="7588609" y="5031829"/>
            <a:ext cx="822960" cy="822960"/>
          </a:xfrm>
          <a:prstGeom prst="ellipse">
            <a:avLst/>
          </a:prstGeom>
          <a:ln>
            <a:solidFill>
              <a:schemeClr val="tx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0" name="TextBox 59"/>
          <p:cNvSpPr txBox="1"/>
          <p:nvPr/>
        </p:nvSpPr>
        <p:spPr>
          <a:xfrm>
            <a:off x="7676190" y="5251640"/>
            <a:ext cx="654606" cy="369332"/>
          </a:xfrm>
          <a:prstGeom prst="rect">
            <a:avLst/>
          </a:prstGeom>
          <a:noFill/>
          <a:ln>
            <a:noFill/>
            <a:prstDash val="dash"/>
          </a:ln>
        </p:spPr>
        <p:txBody>
          <a:bodyPr wrap="square" rtlCol="0">
            <a:spAutoFit/>
          </a:bodyPr>
          <a:lstStyle/>
          <a:p>
            <a:r>
              <a:rPr lang="en-AU" b="1" dirty="0">
                <a:solidFill>
                  <a:schemeClr val="tx2"/>
                </a:solidFill>
              </a:rPr>
              <a:t>Stop</a:t>
            </a:r>
            <a:endParaRPr lang="en-US" b="1" dirty="0">
              <a:solidFill>
                <a:schemeClr val="tx2"/>
              </a:solidFill>
            </a:endParaRPr>
          </a:p>
        </p:txBody>
      </p:sp>
      <p:grpSp>
        <p:nvGrpSpPr>
          <p:cNvPr id="61" name="Group 60"/>
          <p:cNvGrpSpPr/>
          <p:nvPr/>
        </p:nvGrpSpPr>
        <p:grpSpPr>
          <a:xfrm>
            <a:off x="9282265" y="4985085"/>
            <a:ext cx="274320" cy="274320"/>
            <a:chOff x="3175249" y="4229100"/>
            <a:chExt cx="290984" cy="392604"/>
          </a:xfrm>
        </p:grpSpPr>
        <p:sp>
          <p:nvSpPr>
            <p:cNvPr id="62" name="Circular Arrow 61"/>
            <p:cNvSpPr/>
            <p:nvPr/>
          </p:nvSpPr>
          <p:spPr>
            <a:xfrm>
              <a:off x="3175249" y="4229100"/>
              <a:ext cx="290984" cy="351752"/>
            </a:xfrm>
            <a:prstGeom prst="circular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endParaRPr>
            </a:p>
          </p:txBody>
        </p:sp>
        <p:sp>
          <p:nvSpPr>
            <p:cNvPr id="63" name="Circular Arrow 62"/>
            <p:cNvSpPr/>
            <p:nvPr/>
          </p:nvSpPr>
          <p:spPr>
            <a:xfrm flipH="1" flipV="1">
              <a:off x="3175249" y="4269952"/>
              <a:ext cx="290984" cy="351752"/>
            </a:xfrm>
            <a:prstGeom prst="circular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endParaRPr>
            </a:p>
          </p:txBody>
        </p:sp>
      </p:grpSp>
      <p:sp>
        <p:nvSpPr>
          <p:cNvPr id="21" name="Oval 20"/>
          <p:cNvSpPr/>
          <p:nvPr/>
        </p:nvSpPr>
        <p:spPr>
          <a:xfrm>
            <a:off x="6153344" y="5055758"/>
            <a:ext cx="822960" cy="821143"/>
          </a:xfrm>
          <a:prstGeom prst="ellipse">
            <a:avLst/>
          </a:prstGeom>
          <a:solidFill>
            <a:srgbClr val="00B050"/>
          </a:solidFill>
          <a:ln w="38100">
            <a:solidFill>
              <a:srgbClr val="00206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4" name="Oval 63"/>
          <p:cNvSpPr/>
          <p:nvPr/>
        </p:nvSpPr>
        <p:spPr>
          <a:xfrm>
            <a:off x="6174649" y="3868337"/>
            <a:ext cx="822960" cy="821143"/>
          </a:xfrm>
          <a:prstGeom prst="ellipse">
            <a:avLst/>
          </a:prstGeom>
          <a:solidFill>
            <a:srgbClr val="00B050"/>
          </a:solidFill>
          <a:ln w="38100">
            <a:solidFill>
              <a:srgbClr val="00206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69" name="Curved Connector 68"/>
          <p:cNvCxnSpPr>
            <a:stCxn id="64" idx="2"/>
            <a:endCxn id="21" idx="2"/>
          </p:cNvCxnSpPr>
          <p:nvPr/>
        </p:nvCxnSpPr>
        <p:spPr>
          <a:xfrm rot="10800000" flipV="1">
            <a:off x="6153345" y="4278908"/>
            <a:ext cx="21305" cy="1187421"/>
          </a:xfrm>
          <a:prstGeom prst="curvedConnector3">
            <a:avLst>
              <a:gd name="adj1" fmla="val 2365196"/>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Oval 2"/>
          <p:cNvSpPr/>
          <p:nvPr/>
        </p:nvSpPr>
        <p:spPr>
          <a:xfrm>
            <a:off x="6103323" y="3803028"/>
            <a:ext cx="914400" cy="9144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6129989" y="4994152"/>
            <a:ext cx="914400" cy="9144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6251753" y="5292161"/>
            <a:ext cx="654606" cy="369332"/>
          </a:xfrm>
          <a:prstGeom prst="rect">
            <a:avLst/>
          </a:prstGeom>
          <a:noFill/>
          <a:ln>
            <a:noFill/>
            <a:prstDash val="dash"/>
          </a:ln>
        </p:spPr>
        <p:txBody>
          <a:bodyPr wrap="square" rtlCol="0">
            <a:spAutoFit/>
          </a:bodyPr>
          <a:lstStyle/>
          <a:p>
            <a:r>
              <a:rPr lang="en-AU" b="1" dirty="0">
                <a:solidFill>
                  <a:schemeClr val="tx2"/>
                </a:solidFill>
              </a:rPr>
              <a:t>Start</a:t>
            </a:r>
            <a:endParaRPr lang="en-US" b="1" dirty="0">
              <a:solidFill>
                <a:schemeClr val="tx2"/>
              </a:solidFill>
            </a:endParaRPr>
          </a:p>
        </p:txBody>
      </p:sp>
      <p:sp>
        <p:nvSpPr>
          <p:cNvPr id="19" name="TextBox 18"/>
          <p:cNvSpPr txBox="1"/>
          <p:nvPr/>
        </p:nvSpPr>
        <p:spPr>
          <a:xfrm>
            <a:off x="6251753" y="4100290"/>
            <a:ext cx="654606" cy="369332"/>
          </a:xfrm>
          <a:prstGeom prst="rect">
            <a:avLst/>
          </a:prstGeom>
          <a:noFill/>
          <a:ln>
            <a:noFill/>
            <a:prstDash val="dash"/>
          </a:ln>
        </p:spPr>
        <p:txBody>
          <a:bodyPr wrap="square" rtlCol="0">
            <a:spAutoFit/>
          </a:bodyPr>
          <a:lstStyle/>
          <a:p>
            <a:r>
              <a:rPr lang="en-AU" b="1" dirty="0">
                <a:solidFill>
                  <a:schemeClr val="tx2"/>
                </a:solidFill>
              </a:rPr>
              <a:t>Start</a:t>
            </a:r>
            <a:endParaRPr lang="en-US" b="1" dirty="0">
              <a:solidFill>
                <a:schemeClr val="tx2"/>
              </a:solidFill>
            </a:endParaRPr>
          </a:p>
        </p:txBody>
      </p:sp>
      <p:sp>
        <p:nvSpPr>
          <p:cNvPr id="14" name="TextBox 13"/>
          <p:cNvSpPr txBox="1"/>
          <p:nvPr/>
        </p:nvSpPr>
        <p:spPr>
          <a:xfrm>
            <a:off x="2003859" y="4240309"/>
            <a:ext cx="676106" cy="584775"/>
          </a:xfrm>
          <a:prstGeom prst="rect">
            <a:avLst/>
          </a:prstGeom>
          <a:noFill/>
          <a:ln>
            <a:solidFill>
              <a:schemeClr val="tx2"/>
            </a:solidFill>
            <a:prstDash val="dash"/>
          </a:ln>
        </p:spPr>
        <p:txBody>
          <a:bodyPr wrap="square" rtlCol="0">
            <a:spAutoFit/>
          </a:bodyPr>
          <a:lstStyle>
            <a:defPPr>
              <a:defRPr lang="en-US"/>
            </a:defPPr>
            <a:lvl1pPr>
              <a:defRPr sz="1600" b="1">
                <a:solidFill>
                  <a:schemeClr val="tx2"/>
                </a:solidFill>
              </a:defRPr>
            </a:lvl1pPr>
          </a:lstStyle>
          <a:p>
            <a:r>
              <a:rPr lang="en-US" dirty="0"/>
              <a:t>FIFO order</a:t>
            </a:r>
          </a:p>
        </p:txBody>
      </p:sp>
    </p:spTree>
    <p:extLst>
      <p:ext uri="{BB962C8B-B14F-4D97-AF65-F5344CB8AC3E}">
        <p14:creationId xmlns:p14="http://schemas.microsoft.com/office/powerpoint/2010/main" val="4062695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nodeType="afterEffect">
                                  <p:stCondLst>
                                    <p:cond delay="500"/>
                                  </p:stCondLst>
                                  <p:childTnLst>
                                    <p:set>
                                      <p:cBhvr>
                                        <p:cTn id="17" dur="1" fill="hold">
                                          <p:stCondLst>
                                            <p:cond delay="0"/>
                                          </p:stCondLst>
                                        </p:cTn>
                                        <p:tgtEl>
                                          <p:spTgt spid="35"/>
                                        </p:tgtEl>
                                        <p:attrNameLst>
                                          <p:attrName>style.visibility</p:attrName>
                                        </p:attrNameLst>
                                      </p:cBhvr>
                                      <p:to>
                                        <p:strVal val="visible"/>
                                      </p:to>
                                    </p:set>
                                  </p:childTnLst>
                                </p:cTn>
                              </p:par>
                            </p:childTnLst>
                          </p:cTn>
                        </p:par>
                        <p:par>
                          <p:cTn id="18" fill="hold">
                            <p:stCondLst>
                              <p:cond delay="1500"/>
                            </p:stCondLst>
                            <p:childTnLst>
                              <p:par>
                                <p:cTn id="19" presetID="1" presetClass="entr" presetSubtype="0" fill="hold" grpId="0" nodeType="afterEffect">
                                  <p:stCondLst>
                                    <p:cond delay="500"/>
                                  </p:stCondLst>
                                  <p:childTnLst>
                                    <p:set>
                                      <p:cBhvr>
                                        <p:cTn id="20" dur="1" fill="hold">
                                          <p:stCondLst>
                                            <p:cond delay="0"/>
                                          </p:stCondLst>
                                        </p:cTn>
                                        <p:tgtEl>
                                          <p:spTgt spid="9"/>
                                        </p:tgtEl>
                                        <p:attrNameLst>
                                          <p:attrName>style.visibility</p:attrName>
                                        </p:attrNameLst>
                                      </p:cBhvr>
                                      <p:to>
                                        <p:strVal val="visible"/>
                                      </p:to>
                                    </p:set>
                                  </p:childTnLst>
                                </p:cTn>
                              </p:par>
                            </p:childTnLst>
                          </p:cTn>
                        </p:par>
                        <p:par>
                          <p:cTn id="21" fill="hold">
                            <p:stCondLst>
                              <p:cond delay="2000"/>
                            </p:stCondLst>
                            <p:childTnLst>
                              <p:par>
                                <p:cTn id="22" presetID="1" presetClass="entr" presetSubtype="0" fill="hold" nodeType="afterEffect">
                                  <p:stCondLst>
                                    <p:cond delay="500"/>
                                  </p:stCondLst>
                                  <p:childTnLst>
                                    <p:set>
                                      <p:cBhvr>
                                        <p:cTn id="23" dur="1" fill="hold">
                                          <p:stCondLst>
                                            <p:cond delay="0"/>
                                          </p:stCondLst>
                                        </p:cTn>
                                        <p:tgtEl>
                                          <p:spTgt spid="37"/>
                                        </p:tgtEl>
                                        <p:attrNameLst>
                                          <p:attrName>style.visibility</p:attrName>
                                        </p:attrNameLst>
                                      </p:cBhvr>
                                      <p:to>
                                        <p:strVal val="visible"/>
                                      </p:to>
                                    </p:set>
                                  </p:childTnLst>
                                </p:cTn>
                              </p:par>
                            </p:childTnLst>
                          </p:cTn>
                        </p:par>
                        <p:par>
                          <p:cTn id="24" fill="hold">
                            <p:stCondLst>
                              <p:cond delay="2500"/>
                            </p:stCondLst>
                            <p:childTnLst>
                              <p:par>
                                <p:cTn id="25" presetID="1" presetClass="entr" presetSubtype="0" fill="hold" grpId="0" nodeType="afterEffect">
                                  <p:stCondLst>
                                    <p:cond delay="500"/>
                                  </p:stCondLst>
                                  <p:childTnLst>
                                    <p:set>
                                      <p:cBhvr>
                                        <p:cTn id="26" dur="1" fill="hold">
                                          <p:stCondLst>
                                            <p:cond delay="0"/>
                                          </p:stCondLst>
                                        </p:cTn>
                                        <p:tgtEl>
                                          <p:spTgt spid="10"/>
                                        </p:tgtEl>
                                        <p:attrNameLst>
                                          <p:attrName>style.visibility</p:attrName>
                                        </p:attrNameLst>
                                      </p:cBhvr>
                                      <p:to>
                                        <p:strVal val="visible"/>
                                      </p:to>
                                    </p:set>
                                  </p:childTnLst>
                                </p:cTn>
                              </p:par>
                            </p:childTnLst>
                          </p:cTn>
                        </p:par>
                        <p:par>
                          <p:cTn id="27" fill="hold">
                            <p:stCondLst>
                              <p:cond delay="3000"/>
                            </p:stCondLst>
                            <p:childTnLst>
                              <p:par>
                                <p:cTn id="28" presetID="1" presetClass="entr" presetSubtype="0" fill="hold" nodeType="afterEffect">
                                  <p:stCondLst>
                                    <p:cond delay="500"/>
                                  </p:stCondLst>
                                  <p:childTnLst>
                                    <p:set>
                                      <p:cBhvr>
                                        <p:cTn id="29" dur="1" fill="hold">
                                          <p:stCondLst>
                                            <p:cond delay="0"/>
                                          </p:stCondLst>
                                        </p:cTn>
                                        <p:tgtEl>
                                          <p:spTgt spid="41"/>
                                        </p:tgtEl>
                                        <p:attrNameLst>
                                          <p:attrName>style.visibility</p:attrName>
                                        </p:attrNameLst>
                                      </p:cBhvr>
                                      <p:to>
                                        <p:strVal val="visible"/>
                                      </p:to>
                                    </p:set>
                                  </p:childTnLst>
                                </p:cTn>
                              </p:par>
                            </p:childTnLst>
                          </p:cTn>
                        </p:par>
                        <p:par>
                          <p:cTn id="30" fill="hold">
                            <p:stCondLst>
                              <p:cond delay="3500"/>
                            </p:stCondLst>
                            <p:childTnLst>
                              <p:par>
                                <p:cTn id="31" presetID="1" presetClass="entr" presetSubtype="0" fill="hold" grpId="1" nodeType="after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8" presetClass="emph" presetSubtype="0" repeatCount="indefinite" fill="hold" grpId="0" nodeType="clickEffect">
                                  <p:stCondLst>
                                    <p:cond delay="0"/>
                                  </p:stCondLst>
                                  <p:endCondLst>
                                    <p:cond evt="onNext" delay="0">
                                      <p:tgtEl>
                                        <p:sldTgt/>
                                      </p:tgtEl>
                                    </p:cond>
                                  </p:endCondLst>
                                  <p:childTnLst>
                                    <p:animRot by="21600000">
                                      <p:cBhvr>
                                        <p:cTn id="66" dur="5000" fill="hold"/>
                                        <p:tgtEl>
                                          <p:spTgt spid="64"/>
                                        </p:tgtEl>
                                        <p:attrNameLst>
                                          <p:attrName>r</p:attrName>
                                        </p:attrNameLst>
                                      </p:cBhvr>
                                    </p:animRot>
                                  </p:childTnLst>
                                </p:cTn>
                              </p:par>
                              <p:par>
                                <p:cTn id="67" presetID="1" presetClass="exit" presetSubtype="0" fill="hold" grpId="1" nodeType="withEffect">
                                  <p:stCondLst>
                                    <p:cond delay="0"/>
                                  </p:stCondLst>
                                  <p:childTnLst>
                                    <p:set>
                                      <p:cBhvr>
                                        <p:cTn id="68" dur="1" fill="hold">
                                          <p:stCondLst>
                                            <p:cond delay="0"/>
                                          </p:stCondLst>
                                        </p:cTn>
                                        <p:tgtEl>
                                          <p:spTgt spid="3"/>
                                        </p:tgtEl>
                                        <p:attrNameLst>
                                          <p:attrName>style.visibility</p:attrName>
                                        </p:attrNameLst>
                                      </p:cBhvr>
                                      <p:to>
                                        <p:strVal val="hidden"/>
                                      </p:to>
                                    </p:set>
                                  </p:childTnLst>
                                </p:cTn>
                              </p:par>
                              <p:par>
                                <p:cTn id="69" presetID="1" presetClass="entr" presetSubtype="0" fill="hold" nodeType="with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par>
                                <p:cTn id="71" presetID="8" presetClass="emph" presetSubtype="0" repeatCount="indefinite" fill="hold" nodeType="withEffect">
                                  <p:stCondLst>
                                    <p:cond delay="0"/>
                                  </p:stCondLst>
                                  <p:endCondLst>
                                    <p:cond evt="onNext" delay="0">
                                      <p:tgtEl>
                                        <p:sldTgt/>
                                      </p:tgtEl>
                                    </p:cond>
                                  </p:endCondLst>
                                  <p:childTnLst>
                                    <p:animRot by="21600000">
                                      <p:cBhvr>
                                        <p:cTn id="72" dur="2000" fill="hold"/>
                                        <p:tgtEl>
                                          <p:spTgt spid="45"/>
                                        </p:tgtEl>
                                        <p:attrNameLst>
                                          <p:attrName>r</p:attrName>
                                        </p:attrNameLst>
                                      </p:cBhvr>
                                    </p:animRo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69"/>
                                        </p:tgtEl>
                                        <p:attrNameLst>
                                          <p:attrName>style.visibility</p:attrName>
                                        </p:attrNameLst>
                                      </p:cBhvr>
                                      <p:to>
                                        <p:strVal val="visible"/>
                                      </p:to>
                                    </p:set>
                                    <p:animEffect transition="in" filter="fade">
                                      <p:cBhvr>
                                        <p:cTn id="77" dur="1000"/>
                                        <p:tgtEl>
                                          <p:spTgt spid="69"/>
                                        </p:tgtEl>
                                      </p:cBhvr>
                                    </p:animEffect>
                                  </p:childTnLst>
                                </p:cTn>
                              </p:par>
                              <p:par>
                                <p:cTn id="78" presetID="1" presetClass="entr" presetSubtype="0" fill="hold" grpId="0" nodeType="withEffect">
                                  <p:stCondLst>
                                    <p:cond delay="0"/>
                                  </p:stCondLst>
                                  <p:childTnLst>
                                    <p:set>
                                      <p:cBhvr>
                                        <p:cTn id="79" dur="1" fill="hold">
                                          <p:stCondLst>
                                            <p:cond delay="0"/>
                                          </p:stCondLst>
                                        </p:cTn>
                                        <p:tgtEl>
                                          <p:spTgt spid="14"/>
                                        </p:tgtEl>
                                        <p:attrNameLst>
                                          <p:attrName>style.visibility</p:attrName>
                                        </p:attrNameLst>
                                      </p:cBhvr>
                                      <p:to>
                                        <p:strVal val="visible"/>
                                      </p:to>
                                    </p:set>
                                  </p:childTnLst>
                                </p:cTn>
                              </p:par>
                            </p:childTnLst>
                          </p:cTn>
                        </p:par>
                        <p:par>
                          <p:cTn id="80" fill="hold">
                            <p:stCondLst>
                              <p:cond delay="1000"/>
                            </p:stCondLst>
                            <p:childTnLst>
                              <p:par>
                                <p:cTn id="81" presetID="8" presetClass="emph" presetSubtype="0" repeatCount="indefinite" fill="hold" grpId="0" nodeType="afterEffect">
                                  <p:stCondLst>
                                    <p:cond delay="0"/>
                                  </p:stCondLst>
                                  <p:endCondLst>
                                    <p:cond evt="onNext" delay="0">
                                      <p:tgtEl>
                                        <p:sldTgt/>
                                      </p:tgtEl>
                                    </p:cond>
                                  </p:endCondLst>
                                  <p:childTnLst>
                                    <p:animRot by="21600000">
                                      <p:cBhvr>
                                        <p:cTn id="82" dur="5000" fill="hold"/>
                                        <p:tgtEl>
                                          <p:spTgt spid="21"/>
                                        </p:tgtEl>
                                        <p:attrNameLst>
                                          <p:attrName>r</p:attrName>
                                        </p:attrNameLst>
                                      </p:cBhvr>
                                    </p:animRot>
                                  </p:childTnLst>
                                </p:cTn>
                              </p:par>
                              <p:par>
                                <p:cTn id="83" presetID="1" presetClass="exit" presetSubtype="0" fill="hold" grpId="1" nodeType="withEffect">
                                  <p:stCondLst>
                                    <p:cond delay="0"/>
                                  </p:stCondLst>
                                  <p:childTnLst>
                                    <p:set>
                                      <p:cBhvr>
                                        <p:cTn id="84" dur="1" fill="hold">
                                          <p:stCondLst>
                                            <p:cond delay="0"/>
                                          </p:stCondLst>
                                        </p:cTn>
                                        <p:tgtEl>
                                          <p:spTgt spid="36"/>
                                        </p:tgtEl>
                                        <p:attrNameLst>
                                          <p:attrName>style.visibility</p:attrName>
                                        </p:attrNameLst>
                                      </p:cBhvr>
                                      <p:to>
                                        <p:strVal val="hidden"/>
                                      </p:to>
                                    </p:set>
                                  </p:childTnLst>
                                </p:cTn>
                              </p:par>
                              <p:par>
                                <p:cTn id="85" presetID="1" presetClass="entr" presetSubtype="0" fill="hold" nodeType="withEffect">
                                  <p:stCondLst>
                                    <p:cond delay="0"/>
                                  </p:stCondLst>
                                  <p:childTnLst>
                                    <p:set>
                                      <p:cBhvr>
                                        <p:cTn id="86" dur="1" fill="hold">
                                          <p:stCondLst>
                                            <p:cond delay="0"/>
                                          </p:stCondLst>
                                        </p:cTn>
                                        <p:tgtEl>
                                          <p:spTgt spid="61"/>
                                        </p:tgtEl>
                                        <p:attrNameLst>
                                          <p:attrName>style.visibility</p:attrName>
                                        </p:attrNameLst>
                                      </p:cBhvr>
                                      <p:to>
                                        <p:strVal val="visible"/>
                                      </p:to>
                                    </p:set>
                                  </p:childTnLst>
                                </p:cTn>
                              </p:par>
                              <p:par>
                                <p:cTn id="87" presetID="8" presetClass="emph" presetSubtype="0" repeatCount="indefinite" fill="hold" nodeType="withEffect">
                                  <p:stCondLst>
                                    <p:cond delay="0"/>
                                  </p:stCondLst>
                                  <p:endCondLst>
                                    <p:cond evt="onNext" delay="0">
                                      <p:tgtEl>
                                        <p:sldTgt/>
                                      </p:tgtEl>
                                    </p:cond>
                                  </p:endCondLst>
                                  <p:childTnLst>
                                    <p:animRot by="21600000">
                                      <p:cBhvr>
                                        <p:cTn id="88" dur="2000" fill="hold"/>
                                        <p:tgtEl>
                                          <p:spTgt spid="6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5" grpId="0" animBg="1"/>
      <p:bldP spid="18" grpId="0" animBg="1"/>
      <p:bldP spid="20" grpId="0"/>
      <p:bldP spid="32" grpId="0" animBg="1"/>
      <p:bldP spid="53" grpId="0" animBg="1"/>
      <p:bldP spid="54" grpId="0" animBg="1"/>
      <p:bldP spid="59" grpId="0" animBg="1"/>
      <p:bldP spid="60" grpId="0"/>
      <p:bldP spid="21" grpId="0" animBg="1"/>
      <p:bldP spid="21" grpId="1" animBg="1"/>
      <p:bldP spid="64" grpId="0" animBg="1"/>
      <p:bldP spid="64" grpId="1" animBg="1"/>
      <p:bldP spid="3" grpId="0" animBg="1"/>
      <p:bldP spid="3" grpId="1" animBg="1"/>
      <p:bldP spid="36" grpId="0" animBg="1"/>
      <p:bldP spid="36" grpId="1" animBg="1"/>
      <p:bldP spid="57" grpId="0"/>
      <p:bldP spid="19" grpId="0"/>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50039"/>
            <a:ext cx="10972800" cy="822960"/>
          </a:xfrm>
        </p:spPr>
        <p:txBody>
          <a:bodyPr/>
          <a:lstStyle/>
          <a:p>
            <a:pPr algn="ctr"/>
            <a:r>
              <a:rPr lang="en-US" dirty="0"/>
              <a:t>Hosted Services before .NET 8</a:t>
            </a:r>
          </a:p>
        </p:txBody>
      </p:sp>
      <p:sp>
        <p:nvSpPr>
          <p:cNvPr id="5" name="Rectangle 4"/>
          <p:cNvSpPr/>
          <p:nvPr/>
        </p:nvSpPr>
        <p:spPr>
          <a:xfrm>
            <a:off x="1214651" y="968991"/>
            <a:ext cx="9826388" cy="5609230"/>
          </a:xfrm>
          <a:prstGeom prst="rect">
            <a:avLst/>
          </a:prstGeom>
          <a:solidFill>
            <a:srgbClr val="9169E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567988" y="1081833"/>
            <a:ext cx="7281796" cy="369332"/>
          </a:xfrm>
          <a:prstGeom prst="rect">
            <a:avLst/>
          </a:prstGeom>
          <a:ln>
            <a:solidFill>
              <a:schemeClr val="tx2"/>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AU" b="1" dirty="0">
                <a:solidFill>
                  <a:schemeClr val="tx2"/>
                </a:solidFill>
              </a:rPr>
              <a:t>HOST</a:t>
            </a:r>
            <a:endParaRPr lang="en-US" b="1" dirty="0">
              <a:solidFill>
                <a:schemeClr val="tx2"/>
              </a:solidFill>
            </a:endParaRPr>
          </a:p>
        </p:txBody>
      </p:sp>
      <p:sp>
        <p:nvSpPr>
          <p:cNvPr id="7" name="Rounded Rectangle 6"/>
          <p:cNvSpPr/>
          <p:nvPr/>
        </p:nvSpPr>
        <p:spPr>
          <a:xfrm>
            <a:off x="1951631" y="1564007"/>
            <a:ext cx="8516202" cy="4864089"/>
          </a:xfrm>
          <a:prstGeom prst="roundRect">
            <a:avLst/>
          </a:prstGeom>
          <a:ln>
            <a:solidFill>
              <a:schemeClr val="tx2"/>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Rounded Corners 66">
            <a:extLst>
              <a:ext uri="{FF2B5EF4-FFF2-40B4-BE49-F238E27FC236}">
                <a16:creationId xmlns:a16="http://schemas.microsoft.com/office/drawing/2014/main" id="{B4E80C23-D46D-4C06-73E3-1DACAAEE17A9}"/>
              </a:ext>
            </a:extLst>
          </p:cNvPr>
          <p:cNvSpPr/>
          <p:nvPr/>
        </p:nvSpPr>
        <p:spPr bwMode="auto">
          <a:xfrm>
            <a:off x="3851354" y="2038279"/>
            <a:ext cx="1599969" cy="782063"/>
          </a:xfrm>
          <a:prstGeom prst="roundRect">
            <a:avLst/>
          </a:prstGeom>
          <a:ln>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lang="en-AU" sz="1200" dirty="0">
                <a:solidFill>
                  <a:srgbClr val="333333"/>
                </a:solidFill>
                <a:effectLst/>
                <a:latin typeface="Segoe UI Semibold" panose="020B0702040204020203" pitchFamily="34" charset="0"/>
                <a:ea typeface="Segoe UI" panose="020B0502040204020203" pitchFamily="34" charset="0"/>
                <a:cs typeface="Segoe UI" panose="020B0502040204020203" pitchFamily="34" charset="0"/>
              </a:rPr>
              <a:t>Logging</a:t>
            </a:r>
            <a:endParaRPr kumimoji="0" lang="en-US" sz="1200" b="0" i="0" u="none" strike="noStrike" kern="0" cap="none" spc="0" normalizeH="0" baseline="0" noProof="0" dirty="0">
              <a:ln>
                <a:noFill/>
              </a:ln>
              <a:solidFill>
                <a:schemeClr val="tx2"/>
              </a:solidFill>
              <a:effectLst/>
              <a:uLnTx/>
              <a:uFillTx/>
              <a:latin typeface="Segoe UI Semibold"/>
              <a:ea typeface="Segoe UI" pitchFamily="34" charset="0"/>
              <a:cs typeface="Segoe UI" pitchFamily="34" charset="0"/>
            </a:endParaRPr>
          </a:p>
        </p:txBody>
      </p:sp>
      <p:sp>
        <p:nvSpPr>
          <p:cNvPr id="9" name="Rectangle: Rounded Corners 66">
            <a:extLst>
              <a:ext uri="{FF2B5EF4-FFF2-40B4-BE49-F238E27FC236}">
                <a16:creationId xmlns:a16="http://schemas.microsoft.com/office/drawing/2014/main" id="{B4E80C23-D46D-4C06-73E3-1DACAAEE17A9}"/>
              </a:ext>
            </a:extLst>
          </p:cNvPr>
          <p:cNvSpPr/>
          <p:nvPr/>
        </p:nvSpPr>
        <p:spPr bwMode="auto">
          <a:xfrm>
            <a:off x="6016982" y="2038278"/>
            <a:ext cx="1599969" cy="782064"/>
          </a:xfrm>
          <a:prstGeom prst="roundRect">
            <a:avLst/>
          </a:prstGeom>
          <a:ln>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1200" kern="0" dirty="0">
                <a:solidFill>
                  <a:schemeClr val="tx2"/>
                </a:solidFill>
                <a:latin typeface="Segoe UI Semibold"/>
                <a:ea typeface="Segoe UI" pitchFamily="34" charset="0"/>
                <a:cs typeface="Segoe UI" pitchFamily="34" charset="0"/>
              </a:rPr>
              <a:t>Configuration</a:t>
            </a:r>
            <a:endParaRPr lang="en-US" sz="1200" kern="0" dirty="0">
              <a:solidFill>
                <a:schemeClr val="tx2"/>
              </a:solidFill>
              <a:latin typeface="Segoe UI Semibold"/>
              <a:ea typeface="Segoe UI" pitchFamily="34" charset="0"/>
              <a:cs typeface="Segoe UI" pitchFamily="34" charset="0"/>
            </a:endParaRPr>
          </a:p>
        </p:txBody>
      </p:sp>
      <p:sp>
        <p:nvSpPr>
          <p:cNvPr id="10" name="Rectangle: Rounded Corners 66">
            <a:extLst>
              <a:ext uri="{FF2B5EF4-FFF2-40B4-BE49-F238E27FC236}">
                <a16:creationId xmlns:a16="http://schemas.microsoft.com/office/drawing/2014/main" id="{B4E80C23-D46D-4C06-73E3-1DACAAEE17A9}"/>
              </a:ext>
            </a:extLst>
          </p:cNvPr>
          <p:cNvSpPr/>
          <p:nvPr/>
        </p:nvSpPr>
        <p:spPr bwMode="auto">
          <a:xfrm>
            <a:off x="8083981" y="2030119"/>
            <a:ext cx="1599969" cy="782064"/>
          </a:xfrm>
          <a:prstGeom prst="roundRect">
            <a:avLst/>
          </a:prstGeom>
          <a:ln>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indent="0" algn="ctr" rtl="0" eaLnBrk="1" fontAlgn="base" latinLnBrk="0" hangingPunct="1">
              <a:spcBef>
                <a:spcPts val="0"/>
              </a:spcBef>
              <a:spcAft>
                <a:spcPts val="0"/>
              </a:spcAft>
            </a:pPr>
            <a:r>
              <a:rPr lang="en-AU" sz="1200" b="0" i="0" spc="0" baseline="0" dirty="0">
                <a:ln>
                  <a:noFill/>
                </a:ln>
                <a:solidFill>
                  <a:srgbClr val="333333"/>
                </a:solidFill>
                <a:effectLst/>
                <a:latin typeface="Segoe UI Semibold" panose="020B0702040204020203" pitchFamily="34" charset="0"/>
                <a:ea typeface="Segoe UI" panose="020B0502040204020203" pitchFamily="34" charset="0"/>
                <a:cs typeface="Segoe UI" panose="020B0502040204020203" pitchFamily="34" charset="0"/>
              </a:rPr>
              <a:t>Dependency</a:t>
            </a:r>
            <a:r>
              <a:rPr lang="en-AU" sz="1200" b="0" i="0" spc="0" dirty="0">
                <a:ln>
                  <a:noFill/>
                </a:ln>
                <a:solidFill>
                  <a:srgbClr val="333333"/>
                </a:solidFill>
                <a:effectLst/>
                <a:latin typeface="Segoe UI Semibold" panose="020B0702040204020203" pitchFamily="34" charset="0"/>
                <a:ea typeface="Segoe UI" panose="020B0502040204020203" pitchFamily="34" charset="0"/>
                <a:cs typeface="Segoe UI" panose="020B0502040204020203" pitchFamily="34" charset="0"/>
              </a:rPr>
              <a:t> Injection</a:t>
            </a:r>
            <a:br>
              <a:rPr lang="en-AU" sz="1200" b="0" i="0" spc="0" dirty="0">
                <a:ln>
                  <a:noFill/>
                </a:ln>
                <a:solidFill>
                  <a:srgbClr val="333333"/>
                </a:solidFill>
                <a:effectLst/>
                <a:latin typeface="Segoe UI Semibold" panose="020B0702040204020203" pitchFamily="34" charset="0"/>
                <a:ea typeface="Segoe UI" panose="020B0502040204020203" pitchFamily="34" charset="0"/>
                <a:cs typeface="Segoe UI" panose="020B0502040204020203" pitchFamily="34" charset="0"/>
              </a:rPr>
            </a:br>
            <a:r>
              <a:rPr lang="en-AU" sz="1200" b="0" i="0" spc="0" dirty="0">
                <a:ln>
                  <a:noFill/>
                </a:ln>
                <a:solidFill>
                  <a:srgbClr val="333333"/>
                </a:solidFill>
                <a:effectLst/>
                <a:latin typeface="Segoe UI Semibold" panose="020B0702040204020203" pitchFamily="34" charset="0"/>
                <a:ea typeface="Segoe UI" panose="020B0502040204020203" pitchFamily="34" charset="0"/>
                <a:cs typeface="Segoe UI" panose="020B0502040204020203" pitchFamily="34" charset="0"/>
              </a:rPr>
              <a:t>(DI)</a:t>
            </a:r>
            <a:endParaRPr lang="en-US" sz="1200" dirty="0">
              <a:effectLst/>
            </a:endParaRPr>
          </a:p>
        </p:txBody>
      </p:sp>
      <p:sp>
        <p:nvSpPr>
          <p:cNvPr id="11" name="Rounded Rectangle 10"/>
          <p:cNvSpPr/>
          <p:nvPr/>
        </p:nvSpPr>
        <p:spPr>
          <a:xfrm>
            <a:off x="2225939" y="3261815"/>
            <a:ext cx="7083189" cy="2988860"/>
          </a:xfrm>
          <a:prstGeom prst="roundRect">
            <a:avLst/>
          </a:prstGeom>
          <a:ln>
            <a:solidFill>
              <a:schemeClr val="tx2"/>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TextBox 11"/>
          <p:cNvSpPr txBox="1"/>
          <p:nvPr/>
        </p:nvSpPr>
        <p:spPr>
          <a:xfrm>
            <a:off x="2581743" y="3375500"/>
            <a:ext cx="6404148" cy="276999"/>
          </a:xfrm>
          <a:prstGeom prst="rect">
            <a:avLst/>
          </a:prstGeom>
          <a:ln>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1200" kern="0">
                <a:solidFill>
                  <a:schemeClr val="tx2"/>
                </a:solidFill>
                <a:latin typeface="Segoe UI Semibold"/>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AU" dirty="0"/>
              <a:t>Hosted Services</a:t>
            </a:r>
            <a:endParaRPr lang="en-US" dirty="0"/>
          </a:p>
        </p:txBody>
      </p:sp>
      <p:sp>
        <p:nvSpPr>
          <p:cNvPr id="13" name="Rectangle 12"/>
          <p:cNvSpPr/>
          <p:nvPr/>
        </p:nvSpPr>
        <p:spPr>
          <a:xfrm>
            <a:off x="2520925" y="3771142"/>
            <a:ext cx="6602397" cy="1024679"/>
          </a:xfrm>
          <a:prstGeom prst="rect">
            <a:avLst/>
          </a:prstGeom>
          <a:ln>
            <a:solidFill>
              <a:schemeClr val="tx2"/>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TextBox 14"/>
          <p:cNvSpPr txBox="1"/>
          <p:nvPr/>
        </p:nvSpPr>
        <p:spPr>
          <a:xfrm>
            <a:off x="3100685" y="4055643"/>
            <a:ext cx="1765825" cy="369332"/>
          </a:xfrm>
          <a:prstGeom prst="rect">
            <a:avLst/>
          </a:prstGeom>
          <a:noFill/>
          <a:ln>
            <a:solidFill>
              <a:schemeClr val="tx2"/>
            </a:solidFill>
            <a:prstDash val="dash"/>
          </a:ln>
        </p:spPr>
        <p:txBody>
          <a:bodyPr wrap="square" rtlCol="0">
            <a:spAutoFit/>
          </a:bodyPr>
          <a:lstStyle>
            <a:defPPr>
              <a:defRPr lang="en-US"/>
            </a:defPPr>
            <a:lvl1pPr>
              <a:defRPr b="1">
                <a:solidFill>
                  <a:schemeClr val="tx2"/>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AU" dirty="0"/>
              <a:t>Service A</a:t>
            </a:r>
            <a:endParaRPr lang="en-US" dirty="0"/>
          </a:p>
        </p:txBody>
      </p:sp>
      <p:cxnSp>
        <p:nvCxnSpPr>
          <p:cNvPr id="4" name="Straight Arrow Connector 3"/>
          <p:cNvCxnSpPr>
            <a:stCxn id="32" idx="3"/>
            <a:endCxn id="8" idx="1"/>
          </p:cNvCxnSpPr>
          <p:nvPr/>
        </p:nvCxnSpPr>
        <p:spPr>
          <a:xfrm>
            <a:off x="2991207" y="2427367"/>
            <a:ext cx="860147" cy="1944"/>
          </a:xfrm>
          <a:prstGeom prst="bentConnector3">
            <a:avLst/>
          </a:prstGeom>
          <a:ln>
            <a:tailEnd type="triangle"/>
          </a:ln>
        </p:spPr>
        <p:style>
          <a:lnRef idx="2">
            <a:schemeClr val="accent2">
              <a:shade val="50000"/>
            </a:schemeClr>
          </a:lnRef>
          <a:fillRef idx="1">
            <a:schemeClr val="accent2"/>
          </a:fillRef>
          <a:effectRef idx="0">
            <a:schemeClr val="accent2"/>
          </a:effectRef>
          <a:fontRef idx="minor">
            <a:schemeClr val="lt1"/>
          </a:fontRef>
        </p:style>
      </p:cxnSp>
      <p:sp>
        <p:nvSpPr>
          <p:cNvPr id="32" name="Rectangle: Rounded Corners 66">
            <a:extLst>
              <a:ext uri="{FF2B5EF4-FFF2-40B4-BE49-F238E27FC236}">
                <a16:creationId xmlns:a16="http://schemas.microsoft.com/office/drawing/2014/main" id="{B4E80C23-D46D-4C06-73E3-1DACAAEE17A9}"/>
              </a:ext>
            </a:extLst>
          </p:cNvPr>
          <p:cNvSpPr/>
          <p:nvPr/>
        </p:nvSpPr>
        <p:spPr bwMode="auto">
          <a:xfrm>
            <a:off x="2144769" y="2247051"/>
            <a:ext cx="846438" cy="360632"/>
          </a:xfrm>
          <a:prstGeom prst="roundRect">
            <a:avLst/>
          </a:prstGeom>
          <a:ln>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AU" sz="1200" b="0" i="0" u="none" strike="noStrike" kern="0" cap="none" spc="0" normalizeH="0" baseline="0" noProof="0" dirty="0" err="1">
                <a:ln>
                  <a:noFill/>
                </a:ln>
                <a:solidFill>
                  <a:schemeClr val="tx2"/>
                </a:solidFill>
                <a:effectLst/>
                <a:uLnTx/>
                <a:uFillTx/>
                <a:latin typeface="Segoe UI Semibold"/>
                <a:ea typeface="Segoe UI" pitchFamily="34" charset="0"/>
                <a:cs typeface="Segoe UI" pitchFamily="34" charset="0"/>
              </a:rPr>
              <a:t>Host.Run</a:t>
            </a:r>
            <a:r>
              <a:rPr kumimoji="0" lang="en-AU" sz="1200" b="0" i="0" u="none" strike="noStrike" kern="0" cap="none" spc="0" normalizeH="0" baseline="0" noProof="0" dirty="0">
                <a:ln>
                  <a:noFill/>
                </a:ln>
                <a:solidFill>
                  <a:schemeClr val="tx2"/>
                </a:solidFill>
                <a:effectLst/>
                <a:uLnTx/>
                <a:uFillTx/>
                <a:latin typeface="Segoe UI Semibold"/>
                <a:ea typeface="Segoe UI" pitchFamily="34" charset="0"/>
                <a:cs typeface="Segoe UI" pitchFamily="34" charset="0"/>
              </a:rPr>
              <a:t>()</a:t>
            </a:r>
            <a:endParaRPr kumimoji="0" lang="en-US" sz="1200" b="0" i="0" u="none" strike="noStrike" kern="0" cap="none" spc="0" normalizeH="0" baseline="0" noProof="0" dirty="0">
              <a:ln>
                <a:noFill/>
              </a:ln>
              <a:solidFill>
                <a:schemeClr val="tx2"/>
              </a:solidFill>
              <a:effectLst/>
              <a:uLnTx/>
              <a:uFillTx/>
              <a:latin typeface="Segoe UI Semibold"/>
              <a:ea typeface="Segoe UI" pitchFamily="34" charset="0"/>
              <a:cs typeface="Segoe UI" pitchFamily="34" charset="0"/>
            </a:endParaRPr>
          </a:p>
        </p:txBody>
      </p:sp>
      <p:cxnSp>
        <p:nvCxnSpPr>
          <p:cNvPr id="35" name="Straight Arrow Connector 34"/>
          <p:cNvCxnSpPr>
            <a:endCxn id="9" idx="1"/>
          </p:cNvCxnSpPr>
          <p:nvPr/>
        </p:nvCxnSpPr>
        <p:spPr>
          <a:xfrm>
            <a:off x="5451323" y="2421151"/>
            <a:ext cx="565659" cy="8159"/>
          </a:xfrm>
          <a:prstGeom prst="straightConnector1">
            <a:avLst/>
          </a:prstGeom>
          <a:ln>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37" name="Straight Arrow Connector 36"/>
          <p:cNvCxnSpPr>
            <a:stCxn id="9" idx="3"/>
            <a:endCxn id="10" idx="1"/>
          </p:cNvCxnSpPr>
          <p:nvPr/>
        </p:nvCxnSpPr>
        <p:spPr>
          <a:xfrm flipV="1">
            <a:off x="7616951" y="2421151"/>
            <a:ext cx="467030" cy="8159"/>
          </a:xfrm>
          <a:prstGeom prst="straightConnector1">
            <a:avLst/>
          </a:prstGeom>
          <a:ln>
            <a:tailEnd type="triangle"/>
          </a:ln>
        </p:spPr>
        <p:style>
          <a:lnRef idx="2">
            <a:schemeClr val="accent2">
              <a:shade val="50000"/>
            </a:schemeClr>
          </a:lnRef>
          <a:fillRef idx="1">
            <a:schemeClr val="accent2"/>
          </a:fillRef>
          <a:effectRef idx="0">
            <a:schemeClr val="accent2"/>
          </a:effectRef>
          <a:fontRef idx="minor">
            <a:schemeClr val="lt1"/>
          </a:fontRef>
        </p:style>
      </p:cxnSp>
      <p:cxnSp>
        <p:nvCxnSpPr>
          <p:cNvPr id="41" name="Curved Connector 40"/>
          <p:cNvCxnSpPr>
            <a:stCxn id="10" idx="2"/>
            <a:endCxn id="11" idx="0"/>
          </p:cNvCxnSpPr>
          <p:nvPr/>
        </p:nvCxnSpPr>
        <p:spPr>
          <a:xfrm rot="5400000">
            <a:off x="7100934" y="1478783"/>
            <a:ext cx="449632" cy="3116432"/>
          </a:xfrm>
          <a:prstGeom prst="curvedConnector3">
            <a:avLst>
              <a:gd name="adj1" fmla="val 50000"/>
            </a:avLst>
          </a:prstGeom>
          <a:ln>
            <a:tailEnd type="triangle"/>
          </a:ln>
        </p:spPr>
        <p:style>
          <a:lnRef idx="2">
            <a:schemeClr val="accent2">
              <a:shade val="50000"/>
            </a:schemeClr>
          </a:lnRef>
          <a:fillRef idx="1">
            <a:schemeClr val="accent2"/>
          </a:fillRef>
          <a:effectRef idx="0">
            <a:schemeClr val="accent2"/>
          </a:effectRef>
          <a:fontRef idx="minor">
            <a:schemeClr val="lt1"/>
          </a:fontRef>
        </p:style>
      </p:cxnSp>
      <p:grpSp>
        <p:nvGrpSpPr>
          <p:cNvPr id="45" name="Group 44"/>
          <p:cNvGrpSpPr/>
          <p:nvPr/>
        </p:nvGrpSpPr>
        <p:grpSpPr>
          <a:xfrm>
            <a:off x="8772830" y="3840592"/>
            <a:ext cx="274320" cy="274320"/>
            <a:chOff x="3175249" y="4229100"/>
            <a:chExt cx="290984" cy="392604"/>
          </a:xfrm>
        </p:grpSpPr>
        <p:sp>
          <p:nvSpPr>
            <p:cNvPr id="43" name="Circular Arrow 42"/>
            <p:cNvSpPr/>
            <p:nvPr/>
          </p:nvSpPr>
          <p:spPr>
            <a:xfrm>
              <a:off x="3175249" y="4229100"/>
              <a:ext cx="290984" cy="351752"/>
            </a:xfrm>
            <a:prstGeom prst="circular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endParaRPr>
            </a:p>
          </p:txBody>
        </p:sp>
        <p:sp>
          <p:nvSpPr>
            <p:cNvPr id="44" name="Circular Arrow 43"/>
            <p:cNvSpPr/>
            <p:nvPr/>
          </p:nvSpPr>
          <p:spPr>
            <a:xfrm flipH="1" flipV="1">
              <a:off x="3175249" y="4269952"/>
              <a:ext cx="290984" cy="351752"/>
            </a:xfrm>
            <a:prstGeom prst="circular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endParaRPr>
            </a:p>
          </p:txBody>
        </p:sp>
      </p:grpSp>
      <p:sp>
        <p:nvSpPr>
          <p:cNvPr id="53" name="Rectangle 52"/>
          <p:cNvSpPr/>
          <p:nvPr/>
        </p:nvSpPr>
        <p:spPr>
          <a:xfrm>
            <a:off x="2520925" y="4937613"/>
            <a:ext cx="6602397" cy="1024679"/>
          </a:xfrm>
          <a:prstGeom prst="rect">
            <a:avLst/>
          </a:prstGeom>
          <a:ln>
            <a:solidFill>
              <a:schemeClr val="tx2"/>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4" name="TextBox 53"/>
          <p:cNvSpPr txBox="1"/>
          <p:nvPr/>
        </p:nvSpPr>
        <p:spPr>
          <a:xfrm>
            <a:off x="3100685" y="5222114"/>
            <a:ext cx="1765825" cy="369332"/>
          </a:xfrm>
          <a:prstGeom prst="rect">
            <a:avLst/>
          </a:prstGeom>
          <a:noFill/>
          <a:ln>
            <a:solidFill>
              <a:schemeClr val="tx2"/>
            </a:solidFill>
            <a:prstDash val="dash"/>
          </a:ln>
        </p:spPr>
        <p:txBody>
          <a:bodyPr wrap="square" rtlCol="0">
            <a:spAutoFit/>
          </a:bodyPr>
          <a:lstStyle>
            <a:defPPr>
              <a:defRPr lang="en-US"/>
            </a:defPPr>
            <a:lvl1pPr>
              <a:defRPr b="1">
                <a:solidFill>
                  <a:schemeClr val="tx2"/>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AU" dirty="0"/>
              <a:t>Service B</a:t>
            </a:r>
            <a:endParaRPr lang="en-US" dirty="0"/>
          </a:p>
        </p:txBody>
      </p:sp>
      <p:grpSp>
        <p:nvGrpSpPr>
          <p:cNvPr id="61" name="Group 60"/>
          <p:cNvGrpSpPr/>
          <p:nvPr/>
        </p:nvGrpSpPr>
        <p:grpSpPr>
          <a:xfrm>
            <a:off x="8799665" y="4985085"/>
            <a:ext cx="274320" cy="274320"/>
            <a:chOff x="3175249" y="4229100"/>
            <a:chExt cx="290984" cy="392604"/>
          </a:xfrm>
        </p:grpSpPr>
        <p:sp>
          <p:nvSpPr>
            <p:cNvPr id="62" name="Circular Arrow 61"/>
            <p:cNvSpPr/>
            <p:nvPr/>
          </p:nvSpPr>
          <p:spPr>
            <a:xfrm>
              <a:off x="3175249" y="4229100"/>
              <a:ext cx="290984" cy="351752"/>
            </a:xfrm>
            <a:prstGeom prst="circular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endParaRPr>
            </a:p>
          </p:txBody>
        </p:sp>
        <p:sp>
          <p:nvSpPr>
            <p:cNvPr id="63" name="Circular Arrow 62"/>
            <p:cNvSpPr/>
            <p:nvPr/>
          </p:nvSpPr>
          <p:spPr>
            <a:xfrm flipH="1" flipV="1">
              <a:off x="3175249" y="4269952"/>
              <a:ext cx="290984" cy="351752"/>
            </a:xfrm>
            <a:prstGeom prst="circular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endParaRPr>
            </a:p>
          </p:txBody>
        </p:sp>
      </p:grpSp>
      <p:sp>
        <p:nvSpPr>
          <p:cNvPr id="21" name="Oval 20"/>
          <p:cNvSpPr/>
          <p:nvPr/>
        </p:nvSpPr>
        <p:spPr>
          <a:xfrm>
            <a:off x="5670744" y="5055758"/>
            <a:ext cx="822960" cy="821143"/>
          </a:xfrm>
          <a:prstGeom prst="ellipse">
            <a:avLst/>
          </a:prstGeom>
          <a:ln>
            <a:solidFill>
              <a:schemeClr val="tx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7" name="TextBox 56"/>
          <p:cNvSpPr txBox="1"/>
          <p:nvPr/>
        </p:nvSpPr>
        <p:spPr>
          <a:xfrm>
            <a:off x="5769153" y="5292161"/>
            <a:ext cx="654606" cy="369332"/>
          </a:xfrm>
          <a:prstGeom prst="rect">
            <a:avLst/>
          </a:prstGeom>
          <a:noFill/>
          <a:ln>
            <a:noFill/>
            <a:prstDash val="dash"/>
          </a:ln>
        </p:spPr>
        <p:txBody>
          <a:bodyPr wrap="square" rtlCol="0">
            <a:spAutoFit/>
          </a:bodyPr>
          <a:lstStyle/>
          <a:p>
            <a:r>
              <a:rPr lang="en-AU" b="1" dirty="0">
                <a:solidFill>
                  <a:schemeClr val="tx2"/>
                </a:solidFill>
              </a:rPr>
              <a:t>Start</a:t>
            </a:r>
            <a:endParaRPr lang="en-US" b="1" dirty="0">
              <a:solidFill>
                <a:schemeClr val="tx2"/>
              </a:solidFill>
            </a:endParaRPr>
          </a:p>
        </p:txBody>
      </p:sp>
      <p:sp>
        <p:nvSpPr>
          <p:cNvPr id="64" name="Oval 63"/>
          <p:cNvSpPr/>
          <p:nvPr/>
        </p:nvSpPr>
        <p:spPr>
          <a:xfrm>
            <a:off x="5692049" y="3868337"/>
            <a:ext cx="822960" cy="821143"/>
          </a:xfrm>
          <a:prstGeom prst="ellipse">
            <a:avLst/>
          </a:prstGeom>
          <a:ln>
            <a:solidFill>
              <a:schemeClr val="tx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TextBox 18"/>
          <p:cNvSpPr txBox="1"/>
          <p:nvPr/>
        </p:nvSpPr>
        <p:spPr>
          <a:xfrm>
            <a:off x="5769153" y="4100290"/>
            <a:ext cx="654606" cy="369332"/>
          </a:xfrm>
          <a:prstGeom prst="rect">
            <a:avLst/>
          </a:prstGeom>
          <a:noFill/>
          <a:ln>
            <a:noFill/>
            <a:prstDash val="dash"/>
          </a:ln>
        </p:spPr>
        <p:txBody>
          <a:bodyPr wrap="square" rtlCol="0">
            <a:spAutoFit/>
          </a:bodyPr>
          <a:lstStyle/>
          <a:p>
            <a:r>
              <a:rPr lang="en-AU" b="1" dirty="0">
                <a:solidFill>
                  <a:schemeClr val="tx2"/>
                </a:solidFill>
              </a:rPr>
              <a:t>Start</a:t>
            </a:r>
            <a:endParaRPr lang="en-US" b="1" dirty="0">
              <a:solidFill>
                <a:schemeClr val="tx2"/>
              </a:solidFill>
            </a:endParaRPr>
          </a:p>
        </p:txBody>
      </p:sp>
      <p:sp>
        <p:nvSpPr>
          <p:cNvPr id="34" name="Oval 33"/>
          <p:cNvSpPr/>
          <p:nvPr/>
        </p:nvSpPr>
        <p:spPr>
          <a:xfrm>
            <a:off x="7096030" y="3846563"/>
            <a:ext cx="822960" cy="821143"/>
          </a:xfrm>
          <a:prstGeom prst="ellipse">
            <a:avLst/>
          </a:prstGeom>
          <a:solidFill>
            <a:srgbClr val="FFC000"/>
          </a:solidFill>
          <a:ln w="38100">
            <a:solidFill>
              <a:schemeClr val="tx2"/>
            </a:solidFill>
            <a:prstDash val="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Oval 35"/>
          <p:cNvSpPr/>
          <p:nvPr/>
        </p:nvSpPr>
        <p:spPr>
          <a:xfrm>
            <a:off x="7089491" y="5036817"/>
            <a:ext cx="822960" cy="821143"/>
          </a:xfrm>
          <a:prstGeom prst="ellipse">
            <a:avLst/>
          </a:prstGeom>
          <a:solidFill>
            <a:srgbClr val="FFC000"/>
          </a:solidFill>
          <a:ln w="38100">
            <a:solidFill>
              <a:schemeClr val="tx2"/>
            </a:solidFill>
            <a:prstDash val="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Rounded Corners 66">
            <a:extLst>
              <a:ext uri="{FF2B5EF4-FFF2-40B4-BE49-F238E27FC236}">
                <a16:creationId xmlns:a16="http://schemas.microsoft.com/office/drawing/2014/main" id="{B4E80C23-D46D-4C06-73E3-1DACAAEE17A9}"/>
              </a:ext>
            </a:extLst>
          </p:cNvPr>
          <p:cNvSpPr/>
          <p:nvPr/>
        </p:nvSpPr>
        <p:spPr bwMode="auto">
          <a:xfrm>
            <a:off x="9509600" y="5614724"/>
            <a:ext cx="846438" cy="360632"/>
          </a:xfrm>
          <a:prstGeom prst="roundRect">
            <a:avLst/>
          </a:prstGeom>
          <a:solidFill>
            <a:srgbClr val="ED35D1"/>
          </a:solidFill>
          <a:ln>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AU" sz="1200" b="0" i="0" u="none" strike="noStrike" kern="0" cap="none" spc="0" normalizeH="0" baseline="0" noProof="0" dirty="0" err="1">
                <a:ln>
                  <a:noFill/>
                </a:ln>
                <a:solidFill>
                  <a:schemeClr val="tx2"/>
                </a:solidFill>
                <a:effectLst/>
                <a:uLnTx/>
                <a:uFillTx/>
                <a:latin typeface="Segoe UI Semibold"/>
                <a:ea typeface="Segoe UI" pitchFamily="34" charset="0"/>
                <a:cs typeface="Segoe UI" pitchFamily="34" charset="0"/>
              </a:rPr>
              <a:t>Host.Stop</a:t>
            </a:r>
            <a:r>
              <a:rPr kumimoji="0" lang="en-AU" sz="1200" b="0" i="0" u="none" strike="noStrike" kern="0" cap="none" spc="0" normalizeH="0" baseline="0" noProof="0" dirty="0">
                <a:ln>
                  <a:noFill/>
                </a:ln>
                <a:solidFill>
                  <a:schemeClr val="tx2"/>
                </a:solidFill>
                <a:effectLst/>
                <a:uLnTx/>
                <a:uFillTx/>
                <a:latin typeface="Segoe UI Semibold"/>
                <a:ea typeface="Segoe UI" pitchFamily="34" charset="0"/>
                <a:cs typeface="Segoe UI" pitchFamily="34" charset="0"/>
              </a:rPr>
              <a:t>()</a:t>
            </a:r>
            <a:endParaRPr kumimoji="0" lang="en-US" sz="1200" b="0" i="0" u="none" strike="noStrike" kern="0" cap="none" spc="0" normalizeH="0" baseline="0" noProof="0" dirty="0">
              <a:ln>
                <a:noFill/>
              </a:ln>
              <a:solidFill>
                <a:schemeClr val="tx2"/>
              </a:solidFill>
              <a:effectLst/>
              <a:uLnTx/>
              <a:uFillTx/>
              <a:latin typeface="Segoe UI Semibold"/>
              <a:ea typeface="Segoe UI" pitchFamily="34" charset="0"/>
              <a:cs typeface="Segoe UI" pitchFamily="34" charset="0"/>
            </a:endParaRPr>
          </a:p>
        </p:txBody>
      </p:sp>
      <p:cxnSp>
        <p:nvCxnSpPr>
          <p:cNvPr id="14" name="Elbow Connector 13"/>
          <p:cNvCxnSpPr>
            <a:stCxn id="38" idx="0"/>
          </p:cNvCxnSpPr>
          <p:nvPr/>
        </p:nvCxnSpPr>
        <p:spPr>
          <a:xfrm rot="16200000" flipV="1">
            <a:off x="9439432" y="5121336"/>
            <a:ext cx="363084" cy="623691"/>
          </a:xfrm>
          <a:prstGeom prst="bentConnector2">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9" name="Curved Connector 38"/>
          <p:cNvCxnSpPr>
            <a:stCxn id="36" idx="6"/>
            <a:endCxn id="34" idx="6"/>
          </p:cNvCxnSpPr>
          <p:nvPr/>
        </p:nvCxnSpPr>
        <p:spPr>
          <a:xfrm flipV="1">
            <a:off x="7912451" y="4257135"/>
            <a:ext cx="6539" cy="1190254"/>
          </a:xfrm>
          <a:prstGeom prst="curvedConnector3">
            <a:avLst>
              <a:gd name="adj1" fmla="val 3595947"/>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Oval 2"/>
          <p:cNvSpPr/>
          <p:nvPr/>
        </p:nvSpPr>
        <p:spPr>
          <a:xfrm>
            <a:off x="7041004" y="3786225"/>
            <a:ext cx="914400" cy="914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7044474" y="4976687"/>
            <a:ext cx="914400" cy="914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7190765" y="4072469"/>
            <a:ext cx="633490" cy="369332"/>
          </a:xfrm>
          <a:prstGeom prst="rect">
            <a:avLst/>
          </a:prstGeom>
          <a:noFill/>
          <a:ln>
            <a:noFill/>
            <a:prstDash val="dash"/>
          </a:ln>
        </p:spPr>
        <p:txBody>
          <a:bodyPr wrap="square" rtlCol="0">
            <a:spAutoFit/>
          </a:bodyPr>
          <a:lstStyle/>
          <a:p>
            <a:r>
              <a:rPr lang="en-AU" b="1" dirty="0">
                <a:solidFill>
                  <a:schemeClr val="tx2"/>
                </a:solidFill>
              </a:rPr>
              <a:t>Stop</a:t>
            </a:r>
            <a:endParaRPr lang="en-US" b="1" dirty="0">
              <a:solidFill>
                <a:schemeClr val="tx2"/>
              </a:solidFill>
            </a:endParaRPr>
          </a:p>
        </p:txBody>
      </p:sp>
      <p:sp>
        <p:nvSpPr>
          <p:cNvPr id="60" name="TextBox 59"/>
          <p:cNvSpPr txBox="1"/>
          <p:nvPr/>
        </p:nvSpPr>
        <p:spPr>
          <a:xfrm>
            <a:off x="7193590" y="5251640"/>
            <a:ext cx="654606" cy="369332"/>
          </a:xfrm>
          <a:prstGeom prst="rect">
            <a:avLst/>
          </a:prstGeom>
          <a:noFill/>
          <a:ln>
            <a:noFill/>
            <a:prstDash val="dash"/>
          </a:ln>
        </p:spPr>
        <p:txBody>
          <a:bodyPr wrap="square" rtlCol="0">
            <a:spAutoFit/>
          </a:bodyPr>
          <a:lstStyle/>
          <a:p>
            <a:r>
              <a:rPr lang="en-AU" b="1" dirty="0">
                <a:solidFill>
                  <a:schemeClr val="tx2"/>
                </a:solidFill>
              </a:rPr>
              <a:t>Stop</a:t>
            </a:r>
            <a:endParaRPr lang="en-US" b="1" dirty="0">
              <a:solidFill>
                <a:schemeClr val="tx2"/>
              </a:solidFill>
            </a:endParaRPr>
          </a:p>
        </p:txBody>
      </p:sp>
      <p:sp>
        <p:nvSpPr>
          <p:cNvPr id="42" name="TextBox 41"/>
          <p:cNvSpPr txBox="1"/>
          <p:nvPr/>
        </p:nvSpPr>
        <p:spPr>
          <a:xfrm>
            <a:off x="9491760" y="3807902"/>
            <a:ext cx="676106" cy="584775"/>
          </a:xfrm>
          <a:prstGeom prst="rect">
            <a:avLst/>
          </a:prstGeom>
          <a:noFill/>
          <a:ln>
            <a:solidFill>
              <a:schemeClr val="tx2"/>
            </a:solidFill>
            <a:prstDash val="dash"/>
          </a:ln>
        </p:spPr>
        <p:txBody>
          <a:bodyPr wrap="square" rtlCol="0">
            <a:spAutoFit/>
          </a:bodyPr>
          <a:lstStyle/>
          <a:p>
            <a:r>
              <a:rPr lang="en-US" sz="1600" b="1" dirty="0">
                <a:solidFill>
                  <a:schemeClr val="tx2"/>
                </a:solidFill>
              </a:rPr>
              <a:t>LIFO order</a:t>
            </a:r>
          </a:p>
        </p:txBody>
      </p:sp>
    </p:spTree>
    <p:extLst>
      <p:ext uri="{BB962C8B-B14F-4D97-AF65-F5344CB8AC3E}">
        <p14:creationId xmlns:p14="http://schemas.microsoft.com/office/powerpoint/2010/main" val="3380329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animEffect transition="in" filter="fad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8" presetClass="emph" presetSubtype="0" repeatCount="indefinite" fill="hold" grpId="0" nodeType="clickEffect">
                                  <p:stCondLst>
                                    <p:cond delay="0"/>
                                  </p:stCondLst>
                                  <p:endCondLst>
                                    <p:cond evt="onNext" delay="0">
                                      <p:tgtEl>
                                        <p:sldTgt/>
                                      </p:tgtEl>
                                    </p:cond>
                                  </p:endCondLst>
                                  <p:childTnLst>
                                    <p:animRot by="21600000">
                                      <p:cBhvr>
                                        <p:cTn id="13" dur="5000" fill="hold"/>
                                        <p:tgtEl>
                                          <p:spTgt spid="36"/>
                                        </p:tgtEl>
                                        <p:attrNameLst>
                                          <p:attrName>r</p:attrName>
                                        </p:attrNameLst>
                                      </p:cBhvr>
                                    </p:animRot>
                                  </p:childTnLst>
                                </p:cTn>
                              </p:par>
                              <p:par>
                                <p:cTn id="14" presetID="1" presetClass="exit"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61"/>
                                        </p:tgtEl>
                                        <p:attrNameLst>
                                          <p:attrName>style.visibility</p:attrName>
                                        </p:attrNameLst>
                                      </p:cBhvr>
                                      <p:to>
                                        <p:strVal val="visible"/>
                                      </p:to>
                                    </p:set>
                                  </p:childTnLst>
                                </p:cTn>
                              </p:par>
                              <p:par>
                                <p:cTn id="18" presetID="8" presetClass="emph" presetSubtype="0" repeatCount="indefinite" fill="hold" nodeType="withEffect">
                                  <p:stCondLst>
                                    <p:cond delay="0"/>
                                  </p:stCondLst>
                                  <p:endCondLst>
                                    <p:cond evt="onNext" delay="0">
                                      <p:tgtEl>
                                        <p:sldTgt/>
                                      </p:tgtEl>
                                    </p:cond>
                                  </p:endCondLst>
                                  <p:childTnLst>
                                    <p:animRot by="21600000">
                                      <p:cBhvr>
                                        <p:cTn id="19" dur="2000" fill="hold"/>
                                        <p:tgtEl>
                                          <p:spTgt spid="61"/>
                                        </p:tgtEl>
                                        <p:attrNameLst>
                                          <p:attrName>r</p:attrName>
                                        </p:attrNameLst>
                                      </p:cBhvr>
                                    </p:animRot>
                                  </p:childTnLst>
                                </p:cTn>
                              </p:par>
                              <p:par>
                                <p:cTn id="20" presetID="1"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1000"/>
                                        <p:tgtEl>
                                          <p:spTgt spid="39"/>
                                        </p:tgtEl>
                                      </p:cBhvr>
                                    </p:animEffect>
                                  </p:childTnLst>
                                </p:cTn>
                              </p:par>
                            </p:childTnLst>
                          </p:cTn>
                        </p:par>
                        <p:par>
                          <p:cTn id="27" fill="hold">
                            <p:stCondLst>
                              <p:cond delay="1000"/>
                            </p:stCondLst>
                            <p:childTnLst>
                              <p:par>
                                <p:cTn id="28" presetID="8" presetClass="emph" presetSubtype="0" repeatCount="indefinite" fill="hold" grpId="0" nodeType="afterEffect">
                                  <p:stCondLst>
                                    <p:cond delay="0"/>
                                  </p:stCondLst>
                                  <p:endCondLst>
                                    <p:cond evt="onNext" delay="0">
                                      <p:tgtEl>
                                        <p:sldTgt/>
                                      </p:tgtEl>
                                    </p:cond>
                                  </p:endCondLst>
                                  <p:childTnLst>
                                    <p:animRot by="21600000">
                                      <p:cBhvr>
                                        <p:cTn id="29" dur="5000" fill="hold"/>
                                        <p:tgtEl>
                                          <p:spTgt spid="34"/>
                                        </p:tgtEl>
                                        <p:attrNameLst>
                                          <p:attrName>r</p:attrName>
                                        </p:attrNameLst>
                                      </p:cBhvr>
                                    </p:animRot>
                                  </p:childTnLst>
                                </p:cTn>
                              </p:par>
                              <p:par>
                                <p:cTn id="30" presetID="1" presetClass="exit"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hidden"/>
                                      </p:to>
                                    </p:set>
                                  </p:childTnLst>
                                </p:cTn>
                              </p:par>
                              <p:par>
                                <p:cTn id="32" presetID="1" presetClass="entr" presetSubtype="0" fill="hold" nodeType="withEffect">
                                  <p:stCondLst>
                                    <p:cond delay="0"/>
                                  </p:stCondLst>
                                  <p:childTnLst>
                                    <p:set>
                                      <p:cBhvr>
                                        <p:cTn id="33" dur="1" fill="hold">
                                          <p:stCondLst>
                                            <p:cond delay="0"/>
                                          </p:stCondLst>
                                        </p:cTn>
                                        <p:tgtEl>
                                          <p:spTgt spid="45"/>
                                        </p:tgtEl>
                                        <p:attrNameLst>
                                          <p:attrName>style.visibility</p:attrName>
                                        </p:attrNameLst>
                                      </p:cBhvr>
                                      <p:to>
                                        <p:strVal val="visible"/>
                                      </p:to>
                                    </p:set>
                                  </p:childTnLst>
                                </p:cTn>
                              </p:par>
                              <p:par>
                                <p:cTn id="34" presetID="8" presetClass="emph" presetSubtype="0" repeatCount="indefinite" fill="hold" nodeType="withEffect">
                                  <p:stCondLst>
                                    <p:cond delay="0"/>
                                  </p:stCondLst>
                                  <p:endCondLst>
                                    <p:cond evt="onNext" delay="0">
                                      <p:tgtEl>
                                        <p:sldTgt/>
                                      </p:tgtEl>
                                    </p:cond>
                                  </p:endCondLst>
                                  <p:childTnLst>
                                    <p:animRot by="21600000">
                                      <p:cBhvr>
                                        <p:cTn id="35" dur="2000" fill="hold"/>
                                        <p:tgtEl>
                                          <p:spTgt spid="4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6" grpId="0" animBg="1"/>
      <p:bldP spid="38" grpId="0" animBg="1"/>
      <p:bldP spid="3" grpId="0" animBg="1"/>
      <p:bldP spid="40" grpId="0" animBg="1"/>
      <p:bldP spid="4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1128214"/>
            <a:ext cx="10972800" cy="822960"/>
          </a:xfrm>
        </p:spPr>
        <p:txBody>
          <a:bodyPr/>
          <a:lstStyle/>
          <a:p>
            <a:r>
              <a:rPr lang="en-US" dirty="0"/>
              <a:t>What could be an issue?</a:t>
            </a:r>
          </a:p>
        </p:txBody>
      </p:sp>
      <p:sp>
        <p:nvSpPr>
          <p:cNvPr id="5" name="Content Placeholder 4">
            <a:extLst>
              <a:ext uri="{FF2B5EF4-FFF2-40B4-BE49-F238E27FC236}">
                <a16:creationId xmlns:a16="http://schemas.microsoft.com/office/drawing/2014/main" id="{8C39278E-FE3D-1D1D-C0A7-8923432FEB77}"/>
              </a:ext>
            </a:extLst>
          </p:cNvPr>
          <p:cNvSpPr>
            <a:spLocks noGrp="1"/>
          </p:cNvSpPr>
          <p:nvPr>
            <p:ph idx="1"/>
          </p:nvPr>
        </p:nvSpPr>
        <p:spPr>
          <a:xfrm>
            <a:off x="609600" y="2435225"/>
            <a:ext cx="10972800" cy="4422775"/>
          </a:xfrm>
        </p:spPr>
        <p:txBody>
          <a:bodyPr>
            <a:normAutofit/>
          </a:bodyPr>
          <a:lstStyle/>
          <a:p>
            <a:pPr>
              <a:lnSpc>
                <a:spcPct val="150000"/>
              </a:lnSpc>
              <a:buFontTx/>
              <a:buChar char="-"/>
            </a:pPr>
            <a:r>
              <a:rPr lang="en-US" dirty="0"/>
              <a:t>Slow application warm-up</a:t>
            </a:r>
          </a:p>
          <a:p>
            <a:pPr>
              <a:lnSpc>
                <a:spcPct val="150000"/>
              </a:lnSpc>
              <a:buFontTx/>
              <a:buChar char="-"/>
            </a:pPr>
            <a:r>
              <a:rPr lang="en-US" dirty="0"/>
              <a:t>Scaling issue</a:t>
            </a:r>
          </a:p>
          <a:p>
            <a:pPr>
              <a:lnSpc>
                <a:spcPct val="150000"/>
              </a:lnSpc>
              <a:buFontTx/>
              <a:buChar char="-"/>
            </a:pPr>
            <a:r>
              <a:rPr lang="en-US" dirty="0"/>
              <a:t>Possibility of not shutting down gracefully (may data inconsistency)</a:t>
            </a:r>
          </a:p>
        </p:txBody>
      </p:sp>
    </p:spTree>
    <p:extLst>
      <p:ext uri="{BB962C8B-B14F-4D97-AF65-F5344CB8AC3E}">
        <p14:creationId xmlns:p14="http://schemas.microsoft.com/office/powerpoint/2010/main" val="2284466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939800" y="3122114"/>
            <a:ext cx="10972800" cy="822960"/>
          </a:xfrm>
        </p:spPr>
        <p:txBody>
          <a:bodyPr>
            <a:normAutofit fontScale="90000"/>
          </a:bodyPr>
          <a:lstStyle/>
          <a:p>
            <a:pPr>
              <a:lnSpc>
                <a:spcPct val="150000"/>
              </a:lnSpc>
            </a:pPr>
            <a:r>
              <a:rPr lang="en-US" dirty="0">
                <a:solidFill>
                  <a:srgbClr val="002060"/>
                </a:solidFill>
              </a:rPr>
              <a:t>New .NET 8 features for Hosted Services</a:t>
            </a:r>
            <a:endParaRPr lang="en-US" dirty="0"/>
          </a:p>
        </p:txBody>
      </p:sp>
    </p:spTree>
    <p:extLst>
      <p:ext uri="{BB962C8B-B14F-4D97-AF65-F5344CB8AC3E}">
        <p14:creationId xmlns:p14="http://schemas.microsoft.com/office/powerpoint/2010/main" val="3863941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C5279-2990-3421-1E16-3202EAD8691E}"/>
              </a:ext>
            </a:extLst>
          </p:cNvPr>
          <p:cNvSpPr>
            <a:spLocks noGrp="1"/>
          </p:cNvSpPr>
          <p:nvPr>
            <p:ph type="title"/>
          </p:nvPr>
        </p:nvSpPr>
        <p:spPr>
          <a:xfrm>
            <a:off x="609600" y="609600"/>
            <a:ext cx="7918784" cy="3952875"/>
          </a:xfrm>
        </p:spPr>
        <p:txBody>
          <a:bodyPr/>
          <a:lstStyle/>
          <a:p>
            <a:r>
              <a:rPr lang="en-US" dirty="0"/>
              <a:t>Concurrent Hosted Services in .NET 8</a:t>
            </a:r>
          </a:p>
        </p:txBody>
      </p:sp>
      <p:sp>
        <p:nvSpPr>
          <p:cNvPr id="3" name="Text Placeholder 2">
            <a:extLst>
              <a:ext uri="{FF2B5EF4-FFF2-40B4-BE49-F238E27FC236}">
                <a16:creationId xmlns:a16="http://schemas.microsoft.com/office/drawing/2014/main" id="{A15964E6-E7D3-8296-BCB1-3E50CA18CCC5}"/>
              </a:ext>
            </a:extLst>
          </p:cNvPr>
          <p:cNvSpPr>
            <a:spLocks noGrp="1"/>
          </p:cNvSpPr>
          <p:nvPr>
            <p:ph type="body" idx="1"/>
          </p:nvPr>
        </p:nvSpPr>
        <p:spPr>
          <a:xfrm>
            <a:off x="609600" y="4589463"/>
            <a:ext cx="7918784" cy="1500187"/>
          </a:xfrm>
        </p:spPr>
        <p:txBody>
          <a:bodyPr/>
          <a:lstStyle/>
          <a:p>
            <a:r>
              <a:rPr lang="en-US" dirty="0"/>
              <a:t>Saeed Esmaeelinejad</a:t>
            </a:r>
          </a:p>
        </p:txBody>
      </p:sp>
    </p:spTree>
    <p:extLst>
      <p:ext uri="{BB962C8B-B14F-4D97-AF65-F5344CB8AC3E}">
        <p14:creationId xmlns:p14="http://schemas.microsoft.com/office/powerpoint/2010/main" val="3127784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234284" y="3213821"/>
            <a:ext cx="5038299" cy="891655"/>
          </a:xfrm>
        </p:spPr>
        <p:txBody>
          <a:bodyPr>
            <a:noAutofit/>
          </a:bodyPr>
          <a:lstStyle/>
          <a:p>
            <a:pPr>
              <a:lnSpc>
                <a:spcPct val="150000"/>
              </a:lnSpc>
            </a:pPr>
            <a:r>
              <a:rPr lang="en-US" sz="3200" dirty="0" err="1">
                <a:solidFill>
                  <a:srgbClr val="00B050"/>
                </a:solidFill>
              </a:rPr>
              <a:t>IHostedLifecycleService</a:t>
            </a:r>
            <a:br>
              <a:rPr lang="en-US" sz="3200" dirty="0"/>
            </a:br>
            <a:r>
              <a:rPr lang="en-US" sz="2800" dirty="0"/>
              <a:t>Having more control over hosted services</a:t>
            </a:r>
          </a:p>
        </p:txBody>
      </p:sp>
      <p:sp>
        <p:nvSpPr>
          <p:cNvPr id="6" name="Title 1">
            <a:extLst>
              <a:ext uri="{FF2B5EF4-FFF2-40B4-BE49-F238E27FC236}">
                <a16:creationId xmlns:a16="http://schemas.microsoft.com/office/drawing/2014/main" id="{5B5BBB90-B9FF-ED4A-9587-76C518C2BC9E}"/>
              </a:ext>
            </a:extLst>
          </p:cNvPr>
          <p:cNvSpPr txBox="1">
            <a:spLocks/>
          </p:cNvSpPr>
          <p:nvPr/>
        </p:nvSpPr>
        <p:spPr>
          <a:xfrm>
            <a:off x="234284" y="761999"/>
            <a:ext cx="4804012" cy="891655"/>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i="0" kern="1200" spc="-50" baseline="0">
                <a:solidFill>
                  <a:schemeClr val="tx2">
                    <a:lumMod val="50000"/>
                  </a:schemeClr>
                </a:solidFill>
                <a:latin typeface="Space Grotesk Medium" pitchFamily="2" charset="77"/>
                <a:ea typeface="Open Sans" panose="020B0606030504020204" pitchFamily="34" charset="0"/>
                <a:cs typeface="Space Grotesk Medium" pitchFamily="2" charset="77"/>
              </a:defRPr>
            </a:lvl1pPr>
          </a:lstStyle>
          <a:p>
            <a:pPr>
              <a:lnSpc>
                <a:spcPct val="150000"/>
              </a:lnSpc>
            </a:pPr>
            <a:r>
              <a:rPr lang="en-US" sz="2800" dirty="0">
                <a:solidFill>
                  <a:srgbClr val="002060"/>
                </a:solidFill>
              </a:rPr>
              <a:t>New .NET 8 features </a:t>
            </a:r>
          </a:p>
          <a:p>
            <a:pPr>
              <a:lnSpc>
                <a:spcPct val="150000"/>
              </a:lnSpc>
            </a:pPr>
            <a:r>
              <a:rPr lang="en-US" sz="2800" dirty="0">
                <a:solidFill>
                  <a:srgbClr val="002060"/>
                </a:solidFill>
              </a:rPr>
              <a:t>for Hosted Services:</a:t>
            </a:r>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5174773" y="378962"/>
            <a:ext cx="6780665" cy="6253812"/>
          </a:xfr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15514" y="761999"/>
            <a:ext cx="1383210" cy="1383210"/>
          </a:xfrm>
          <a:prstGeom prst="rect">
            <a:avLst/>
          </a:prstGeom>
        </p:spPr>
      </p:pic>
      <p:grpSp>
        <p:nvGrpSpPr>
          <p:cNvPr id="11" name="Group 10"/>
          <p:cNvGrpSpPr/>
          <p:nvPr/>
        </p:nvGrpSpPr>
        <p:grpSpPr>
          <a:xfrm>
            <a:off x="9906116" y="3095592"/>
            <a:ext cx="1678672" cy="410276"/>
            <a:chOff x="9908275" y="2803545"/>
            <a:chExt cx="1678672" cy="410276"/>
          </a:xfrm>
        </p:grpSpPr>
        <p:sp>
          <p:nvSpPr>
            <p:cNvPr id="9" name="Rectangle 8"/>
            <p:cNvSpPr/>
            <p:nvPr/>
          </p:nvSpPr>
          <p:spPr>
            <a:xfrm>
              <a:off x="9908275" y="2838734"/>
              <a:ext cx="1583140" cy="375087"/>
            </a:xfrm>
            <a:prstGeom prst="rect">
              <a:avLst/>
            </a:prstGeom>
            <a:noFill/>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TextBox 9"/>
            <p:cNvSpPr txBox="1"/>
            <p:nvPr/>
          </p:nvSpPr>
          <p:spPr>
            <a:xfrm>
              <a:off x="9976512" y="2803545"/>
              <a:ext cx="1610435" cy="338554"/>
            </a:xfrm>
            <a:prstGeom prst="rect">
              <a:avLst/>
            </a:prstGeom>
            <a:noFill/>
          </p:spPr>
          <p:txBody>
            <a:bodyPr wrap="square" rtlCol="0">
              <a:spAutoFit/>
            </a:bodyPr>
            <a:lstStyle/>
            <a:p>
              <a:pPr algn="ctr"/>
              <a:r>
                <a:rPr lang="en-US" sz="1600" b="1" dirty="0" err="1">
                  <a:solidFill>
                    <a:srgbClr val="19FF19"/>
                  </a:solidFill>
                </a:rPr>
                <a:t>StartingAsync</a:t>
              </a:r>
              <a:endParaRPr lang="en-US" b="1" dirty="0">
                <a:solidFill>
                  <a:srgbClr val="19FF19"/>
                </a:solidFill>
              </a:endParaRPr>
            </a:p>
          </p:txBody>
        </p:sp>
      </p:grpSp>
      <p:grpSp>
        <p:nvGrpSpPr>
          <p:cNvPr id="12" name="Group 11"/>
          <p:cNvGrpSpPr/>
          <p:nvPr/>
        </p:nvGrpSpPr>
        <p:grpSpPr>
          <a:xfrm>
            <a:off x="9906116" y="4229573"/>
            <a:ext cx="1678672" cy="410276"/>
            <a:chOff x="9908275" y="2803545"/>
            <a:chExt cx="1678672" cy="410276"/>
          </a:xfrm>
        </p:grpSpPr>
        <p:sp>
          <p:nvSpPr>
            <p:cNvPr id="13" name="Rectangle 12"/>
            <p:cNvSpPr/>
            <p:nvPr/>
          </p:nvSpPr>
          <p:spPr>
            <a:xfrm>
              <a:off x="9908275" y="2838734"/>
              <a:ext cx="1583140" cy="375087"/>
            </a:xfrm>
            <a:prstGeom prst="rect">
              <a:avLst/>
            </a:prstGeom>
            <a:noFill/>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p:cNvSpPr txBox="1"/>
            <p:nvPr/>
          </p:nvSpPr>
          <p:spPr>
            <a:xfrm>
              <a:off x="9976512" y="2803545"/>
              <a:ext cx="1610435" cy="338554"/>
            </a:xfrm>
            <a:prstGeom prst="rect">
              <a:avLst/>
            </a:prstGeom>
            <a:noFill/>
          </p:spPr>
          <p:txBody>
            <a:bodyPr wrap="square" rtlCol="0">
              <a:spAutoFit/>
            </a:bodyPr>
            <a:lstStyle/>
            <a:p>
              <a:pPr algn="ctr"/>
              <a:r>
                <a:rPr lang="en-US" sz="1600" b="1" dirty="0" err="1">
                  <a:solidFill>
                    <a:srgbClr val="19FF19"/>
                  </a:solidFill>
                </a:rPr>
                <a:t>StartedAsync</a:t>
              </a:r>
              <a:endParaRPr lang="en-US" b="1" dirty="0">
                <a:solidFill>
                  <a:srgbClr val="19FF19"/>
                </a:solidFill>
              </a:endParaRPr>
            </a:p>
          </p:txBody>
        </p:sp>
      </p:grpSp>
      <p:grpSp>
        <p:nvGrpSpPr>
          <p:cNvPr id="15" name="Group 14"/>
          <p:cNvGrpSpPr/>
          <p:nvPr/>
        </p:nvGrpSpPr>
        <p:grpSpPr>
          <a:xfrm>
            <a:off x="9906116" y="3695200"/>
            <a:ext cx="1678672" cy="410276"/>
            <a:chOff x="9908275" y="2803545"/>
            <a:chExt cx="1678672" cy="410276"/>
          </a:xfrm>
        </p:grpSpPr>
        <p:sp>
          <p:nvSpPr>
            <p:cNvPr id="16" name="Rectangle 15"/>
            <p:cNvSpPr/>
            <p:nvPr/>
          </p:nvSpPr>
          <p:spPr>
            <a:xfrm>
              <a:off x="9908275" y="2838734"/>
              <a:ext cx="1583140" cy="375087"/>
            </a:xfrm>
            <a:prstGeom prst="rect">
              <a:avLst/>
            </a:prstGeom>
            <a:noFill/>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TextBox 16"/>
            <p:cNvSpPr txBox="1"/>
            <p:nvPr/>
          </p:nvSpPr>
          <p:spPr>
            <a:xfrm>
              <a:off x="9976512" y="2803545"/>
              <a:ext cx="1610435" cy="338554"/>
            </a:xfrm>
            <a:prstGeom prst="rect">
              <a:avLst/>
            </a:prstGeom>
            <a:noFill/>
          </p:spPr>
          <p:txBody>
            <a:bodyPr wrap="square" rtlCol="0">
              <a:spAutoFit/>
            </a:bodyPr>
            <a:lstStyle/>
            <a:p>
              <a:pPr algn="ctr"/>
              <a:r>
                <a:rPr lang="en-US" sz="1600" b="1" dirty="0" err="1">
                  <a:solidFill>
                    <a:srgbClr val="19FF19"/>
                  </a:solidFill>
                </a:rPr>
                <a:t>StartAsync</a:t>
              </a:r>
              <a:endParaRPr lang="en-US" b="1" dirty="0">
                <a:solidFill>
                  <a:srgbClr val="19FF19"/>
                </a:solidFill>
              </a:endParaRPr>
            </a:p>
          </p:txBody>
        </p:sp>
      </p:grpSp>
      <p:cxnSp>
        <p:nvCxnSpPr>
          <p:cNvPr id="21" name="Straight Arrow Connector 20"/>
          <p:cNvCxnSpPr/>
          <p:nvPr/>
        </p:nvCxnSpPr>
        <p:spPr>
          <a:xfrm rot="10800000" flipV="1">
            <a:off x="9906116" y="3291839"/>
            <a:ext cx="12700" cy="599608"/>
          </a:xfrm>
          <a:prstGeom prst="curvedConnector3">
            <a:avLst>
              <a:gd name="adj1" fmla="val 18000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10800000" flipH="1" flipV="1">
            <a:off x="11489256" y="3903050"/>
            <a:ext cx="12700" cy="534373"/>
          </a:xfrm>
          <a:prstGeom prst="curvedConnector3">
            <a:avLst>
              <a:gd name="adj1" fmla="val 18000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727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384412" y="3213821"/>
            <a:ext cx="10370026" cy="891655"/>
          </a:xfrm>
        </p:spPr>
        <p:txBody>
          <a:bodyPr>
            <a:noAutofit/>
          </a:bodyPr>
          <a:lstStyle/>
          <a:p>
            <a:pPr>
              <a:lnSpc>
                <a:spcPct val="150000"/>
              </a:lnSpc>
              <a:spcBef>
                <a:spcPts val="1000"/>
              </a:spcBef>
            </a:pPr>
            <a:r>
              <a:rPr lang="en-US" sz="3200" dirty="0"/>
              <a:t>Concurrent Hosted Services </a:t>
            </a:r>
            <a:br>
              <a:rPr lang="en-US" sz="3200" dirty="0"/>
            </a:br>
            <a:r>
              <a:rPr lang="en-US" sz="2800" dirty="0">
                <a:latin typeface="Open Sans" panose="020B0606030504020204" pitchFamily="34" charset="0"/>
                <a:cs typeface="Open Sans" panose="020B0606030504020204" pitchFamily="34" charset="0"/>
              </a:rPr>
              <a:t>In .NET 8, we are gaining two new options which allow us to switch to a concurrent start and/or stop behavior. To achieve this, we can configure the </a:t>
            </a:r>
            <a:r>
              <a:rPr lang="en-US" sz="2800" dirty="0" err="1">
                <a:latin typeface="Open Sans" panose="020B0606030504020204" pitchFamily="34" charset="0"/>
                <a:cs typeface="Open Sans" panose="020B0606030504020204" pitchFamily="34" charset="0"/>
              </a:rPr>
              <a:t>HostOptions</a:t>
            </a:r>
            <a:r>
              <a:rPr lang="en-US" sz="2800" dirty="0">
                <a:latin typeface="Open Sans" panose="020B0606030504020204" pitchFamily="34" charset="0"/>
                <a:cs typeface="Open Sans" panose="020B0606030504020204" pitchFamily="34" charset="0"/>
              </a:rPr>
              <a:t> and set one or both of the new properties to true to enable concurrent logic for starting or stopping any registered </a:t>
            </a:r>
            <a:r>
              <a:rPr lang="en-US" sz="2800" dirty="0" err="1">
                <a:latin typeface="Open Sans" panose="020B0606030504020204" pitchFamily="34" charset="0"/>
                <a:cs typeface="Open Sans" panose="020B0606030504020204" pitchFamily="34" charset="0"/>
              </a:rPr>
              <a:t>IHostedServices</a:t>
            </a:r>
            <a:r>
              <a:rPr lang="en-US" sz="2800" dirty="0">
                <a:latin typeface="Open Sans" panose="020B0606030504020204" pitchFamily="34" charset="0"/>
                <a:cs typeface="Open Sans" panose="020B0606030504020204" pitchFamily="34" charset="0"/>
              </a:rPr>
              <a:t>.</a:t>
            </a:r>
          </a:p>
        </p:txBody>
      </p:sp>
      <p:sp>
        <p:nvSpPr>
          <p:cNvPr id="6" name="Title 1">
            <a:extLst>
              <a:ext uri="{FF2B5EF4-FFF2-40B4-BE49-F238E27FC236}">
                <a16:creationId xmlns:a16="http://schemas.microsoft.com/office/drawing/2014/main" id="{5B5BBB90-B9FF-ED4A-9587-76C518C2BC9E}"/>
              </a:ext>
            </a:extLst>
          </p:cNvPr>
          <p:cNvSpPr txBox="1">
            <a:spLocks/>
          </p:cNvSpPr>
          <p:nvPr/>
        </p:nvSpPr>
        <p:spPr>
          <a:xfrm>
            <a:off x="452651" y="502688"/>
            <a:ext cx="8650409" cy="891655"/>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i="0" kern="1200" spc="-50" baseline="0">
                <a:solidFill>
                  <a:schemeClr val="tx2">
                    <a:lumMod val="50000"/>
                  </a:schemeClr>
                </a:solidFill>
                <a:latin typeface="Space Grotesk Medium" pitchFamily="2" charset="77"/>
                <a:ea typeface="Open Sans" panose="020B0606030504020204" pitchFamily="34" charset="0"/>
                <a:cs typeface="Space Grotesk Medium" pitchFamily="2" charset="77"/>
              </a:defRPr>
            </a:lvl1pPr>
          </a:lstStyle>
          <a:p>
            <a:pPr>
              <a:lnSpc>
                <a:spcPct val="150000"/>
              </a:lnSpc>
            </a:pPr>
            <a:r>
              <a:rPr lang="en-US" sz="2800" dirty="0">
                <a:solidFill>
                  <a:srgbClr val="002060"/>
                </a:solidFill>
              </a:rPr>
              <a:t>New .NET 8 features for Hosted Services</a:t>
            </a:r>
          </a:p>
        </p:txBody>
      </p:sp>
    </p:spTree>
    <p:extLst>
      <p:ext uri="{BB962C8B-B14F-4D97-AF65-F5344CB8AC3E}">
        <p14:creationId xmlns:p14="http://schemas.microsoft.com/office/powerpoint/2010/main" val="13034676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50039"/>
            <a:ext cx="10972800" cy="822960"/>
          </a:xfrm>
        </p:spPr>
        <p:txBody>
          <a:bodyPr/>
          <a:lstStyle/>
          <a:p>
            <a:pPr algn="ctr"/>
            <a:r>
              <a:rPr lang="en-US" dirty="0"/>
              <a:t>Concurrent Hosted Services .NET 8</a:t>
            </a:r>
          </a:p>
        </p:txBody>
      </p:sp>
      <p:sp>
        <p:nvSpPr>
          <p:cNvPr id="5" name="Rectangle 4"/>
          <p:cNvSpPr/>
          <p:nvPr/>
        </p:nvSpPr>
        <p:spPr>
          <a:xfrm>
            <a:off x="1214651" y="968991"/>
            <a:ext cx="9826388" cy="5609230"/>
          </a:xfrm>
          <a:prstGeom prst="rect">
            <a:avLst/>
          </a:prstGeom>
          <a:solidFill>
            <a:srgbClr val="9169E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567988" y="1081833"/>
            <a:ext cx="7281796" cy="369332"/>
          </a:xfrm>
          <a:prstGeom prst="rect">
            <a:avLst/>
          </a:prstGeom>
          <a:ln>
            <a:solidFill>
              <a:schemeClr val="tx2"/>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AU" b="1" dirty="0">
                <a:solidFill>
                  <a:schemeClr val="tx2"/>
                </a:solidFill>
              </a:rPr>
              <a:t>HOST</a:t>
            </a:r>
            <a:endParaRPr lang="en-US" b="1" dirty="0">
              <a:solidFill>
                <a:schemeClr val="tx2"/>
              </a:solidFill>
            </a:endParaRPr>
          </a:p>
        </p:txBody>
      </p:sp>
      <p:sp>
        <p:nvSpPr>
          <p:cNvPr id="7" name="Rounded Rectangle 6"/>
          <p:cNvSpPr/>
          <p:nvPr/>
        </p:nvSpPr>
        <p:spPr>
          <a:xfrm>
            <a:off x="1951631" y="1564007"/>
            <a:ext cx="8516202" cy="4864089"/>
          </a:xfrm>
          <a:prstGeom prst="roundRect">
            <a:avLst/>
          </a:prstGeom>
          <a:ln>
            <a:solidFill>
              <a:schemeClr val="tx2"/>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Rounded Corners 66">
            <a:extLst>
              <a:ext uri="{FF2B5EF4-FFF2-40B4-BE49-F238E27FC236}">
                <a16:creationId xmlns:a16="http://schemas.microsoft.com/office/drawing/2014/main" id="{B4E80C23-D46D-4C06-73E3-1DACAAEE17A9}"/>
              </a:ext>
            </a:extLst>
          </p:cNvPr>
          <p:cNvSpPr/>
          <p:nvPr/>
        </p:nvSpPr>
        <p:spPr bwMode="auto">
          <a:xfrm>
            <a:off x="3851354" y="2038279"/>
            <a:ext cx="1599969" cy="782063"/>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solidFill>
              <a:schemeClr val="tx2"/>
            </a:solid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en-AU" sz="1200" dirty="0">
                <a:solidFill>
                  <a:srgbClr val="333333"/>
                </a:solidFill>
                <a:latin typeface="Segoe UI Semibold" panose="020B0702040204020203" pitchFamily="34" charset="0"/>
                <a:ea typeface="Segoe UI" panose="020B0502040204020203" pitchFamily="34" charset="0"/>
                <a:cs typeface="Segoe UI" panose="020B0502040204020203" pitchFamily="34" charset="0"/>
              </a:rPr>
              <a:t>Logging</a:t>
            </a:r>
            <a:endParaRPr kumimoji="0" lang="en-US" sz="1200" b="0" i="0" u="none" strike="noStrike" kern="0" cap="none" spc="0" normalizeH="0" baseline="0" noProof="0" dirty="0">
              <a:ln>
                <a:noFill/>
              </a:ln>
              <a:solidFill>
                <a:schemeClr val="tx2"/>
              </a:solidFill>
              <a:effectLst/>
              <a:uLnTx/>
              <a:uFillTx/>
              <a:latin typeface="Segoe UI Semibold"/>
              <a:ea typeface="Segoe UI" pitchFamily="34" charset="0"/>
              <a:cs typeface="Segoe UI" pitchFamily="34" charset="0"/>
            </a:endParaRPr>
          </a:p>
        </p:txBody>
      </p:sp>
      <p:sp>
        <p:nvSpPr>
          <p:cNvPr id="9" name="Rectangle: Rounded Corners 66">
            <a:extLst>
              <a:ext uri="{FF2B5EF4-FFF2-40B4-BE49-F238E27FC236}">
                <a16:creationId xmlns:a16="http://schemas.microsoft.com/office/drawing/2014/main" id="{B4E80C23-D46D-4C06-73E3-1DACAAEE17A9}"/>
              </a:ext>
            </a:extLst>
          </p:cNvPr>
          <p:cNvSpPr/>
          <p:nvPr/>
        </p:nvSpPr>
        <p:spPr bwMode="auto">
          <a:xfrm>
            <a:off x="6016982" y="2038278"/>
            <a:ext cx="1599969" cy="78206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solidFill>
              <a:schemeClr val="tx2"/>
            </a:solid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1200" kern="0" dirty="0">
                <a:solidFill>
                  <a:schemeClr val="tx2"/>
                </a:solidFill>
                <a:latin typeface="Segoe UI Semibold"/>
                <a:ea typeface="Segoe UI" pitchFamily="34" charset="0"/>
                <a:cs typeface="Segoe UI" pitchFamily="34" charset="0"/>
              </a:rPr>
              <a:t>Configuration</a:t>
            </a:r>
            <a:endParaRPr lang="en-US" sz="1200" kern="0" dirty="0">
              <a:solidFill>
                <a:schemeClr val="tx2"/>
              </a:solidFill>
              <a:latin typeface="Segoe UI Semibold"/>
              <a:ea typeface="Segoe UI" pitchFamily="34" charset="0"/>
              <a:cs typeface="Segoe UI" pitchFamily="34" charset="0"/>
            </a:endParaRPr>
          </a:p>
        </p:txBody>
      </p:sp>
      <p:sp>
        <p:nvSpPr>
          <p:cNvPr id="10" name="Rectangle: Rounded Corners 66">
            <a:extLst>
              <a:ext uri="{FF2B5EF4-FFF2-40B4-BE49-F238E27FC236}">
                <a16:creationId xmlns:a16="http://schemas.microsoft.com/office/drawing/2014/main" id="{B4E80C23-D46D-4C06-73E3-1DACAAEE17A9}"/>
              </a:ext>
            </a:extLst>
          </p:cNvPr>
          <p:cNvSpPr/>
          <p:nvPr/>
        </p:nvSpPr>
        <p:spPr bwMode="auto">
          <a:xfrm>
            <a:off x="8083981" y="2030119"/>
            <a:ext cx="1599969" cy="78206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solidFill>
              <a:schemeClr val="tx2"/>
            </a:solid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fontAlgn="base"/>
            <a:r>
              <a:rPr lang="en-AU" sz="1200" dirty="0">
                <a:solidFill>
                  <a:srgbClr val="333333"/>
                </a:solidFill>
                <a:latin typeface="Segoe UI Semibold" panose="020B0702040204020203" pitchFamily="34" charset="0"/>
                <a:ea typeface="Segoe UI" panose="020B0502040204020203" pitchFamily="34" charset="0"/>
                <a:cs typeface="Segoe UI" panose="020B0502040204020203" pitchFamily="34" charset="0"/>
              </a:rPr>
              <a:t>Dependency Injection</a:t>
            </a:r>
            <a:br>
              <a:rPr lang="en-AU" sz="1200" dirty="0">
                <a:solidFill>
                  <a:srgbClr val="333333"/>
                </a:solidFill>
                <a:latin typeface="Segoe UI Semibold" panose="020B0702040204020203" pitchFamily="34" charset="0"/>
                <a:ea typeface="Segoe UI" panose="020B0502040204020203" pitchFamily="34" charset="0"/>
                <a:cs typeface="Segoe UI" panose="020B0502040204020203" pitchFamily="34" charset="0"/>
              </a:rPr>
            </a:br>
            <a:r>
              <a:rPr lang="en-AU" sz="1200" dirty="0">
                <a:solidFill>
                  <a:srgbClr val="333333"/>
                </a:solidFill>
                <a:latin typeface="Segoe UI Semibold" panose="020B0702040204020203" pitchFamily="34" charset="0"/>
                <a:ea typeface="Segoe UI" panose="020B0502040204020203" pitchFamily="34" charset="0"/>
                <a:cs typeface="Segoe UI" panose="020B0502040204020203" pitchFamily="34" charset="0"/>
              </a:rPr>
              <a:t>(DI)</a:t>
            </a:r>
            <a:endParaRPr lang="en-US" sz="1200" dirty="0"/>
          </a:p>
        </p:txBody>
      </p:sp>
      <p:sp>
        <p:nvSpPr>
          <p:cNvPr id="11" name="Rounded Rectangle 10"/>
          <p:cNvSpPr/>
          <p:nvPr/>
        </p:nvSpPr>
        <p:spPr>
          <a:xfrm>
            <a:off x="2708539" y="3261814"/>
            <a:ext cx="7141245" cy="3037385"/>
          </a:xfrm>
          <a:prstGeom prst="roundRect">
            <a:avLst/>
          </a:prstGeom>
          <a:ln>
            <a:solidFill>
              <a:schemeClr val="tx2"/>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TextBox 11"/>
          <p:cNvSpPr txBox="1"/>
          <p:nvPr/>
        </p:nvSpPr>
        <p:spPr>
          <a:xfrm>
            <a:off x="3048059" y="3384237"/>
            <a:ext cx="6404148" cy="276999"/>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solidFill>
              <a:schemeClr val="tx2"/>
            </a:solid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1200" kern="0">
                <a:solidFill>
                  <a:schemeClr val="tx2"/>
                </a:solidFill>
                <a:latin typeface="Segoe UI Semibold"/>
                <a:ea typeface="Segoe UI" pitchFamily="34" charset="0"/>
                <a:cs typeface="Segoe UI"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AU" dirty="0"/>
              <a:t>Hosted Services</a:t>
            </a:r>
            <a:endParaRPr lang="en-US" dirty="0"/>
          </a:p>
        </p:txBody>
      </p:sp>
      <p:sp>
        <p:nvSpPr>
          <p:cNvPr id="13" name="Rectangle 12"/>
          <p:cNvSpPr/>
          <p:nvPr/>
        </p:nvSpPr>
        <p:spPr>
          <a:xfrm>
            <a:off x="3003526" y="4090453"/>
            <a:ext cx="3013456" cy="2056452"/>
          </a:xfrm>
          <a:prstGeom prst="rect">
            <a:avLst/>
          </a:prstGeom>
          <a:ln>
            <a:solidFill>
              <a:schemeClr val="tx2"/>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TextBox 14"/>
          <p:cNvSpPr txBox="1"/>
          <p:nvPr/>
        </p:nvSpPr>
        <p:spPr>
          <a:xfrm>
            <a:off x="3531119" y="4162694"/>
            <a:ext cx="1765825" cy="369332"/>
          </a:xfrm>
          <a:prstGeom prst="rect">
            <a:avLst/>
          </a:prstGeom>
          <a:noFill/>
          <a:ln>
            <a:solidFill>
              <a:schemeClr val="tx2"/>
            </a:solidFill>
            <a:prstDash val="dash"/>
          </a:ln>
        </p:spPr>
        <p:txBody>
          <a:bodyPr wrap="square" rtlCol="0">
            <a:spAutoFit/>
          </a:bodyPr>
          <a:lstStyle>
            <a:defPPr>
              <a:defRPr lang="en-US"/>
            </a:defPPr>
            <a:lvl1pPr>
              <a:defRPr b="1">
                <a:solidFill>
                  <a:schemeClr val="tx2"/>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AU" dirty="0"/>
              <a:t>Service A</a:t>
            </a:r>
            <a:endParaRPr lang="en-US" dirty="0"/>
          </a:p>
        </p:txBody>
      </p:sp>
      <p:sp>
        <p:nvSpPr>
          <p:cNvPr id="18" name="Oval 17"/>
          <p:cNvSpPr/>
          <p:nvPr/>
        </p:nvSpPr>
        <p:spPr>
          <a:xfrm>
            <a:off x="4643034" y="4938145"/>
            <a:ext cx="822960" cy="822960"/>
          </a:xfrm>
          <a:prstGeom prst="ellipse">
            <a:avLst/>
          </a:prstGeom>
          <a:ln w="38100">
            <a:solidFill>
              <a:schemeClr val="tx2"/>
            </a:solidFill>
            <a:prstDash val="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4" name="Straight Arrow Connector 3"/>
          <p:cNvCxnSpPr>
            <a:stCxn id="32" idx="3"/>
            <a:endCxn id="8" idx="1"/>
          </p:cNvCxnSpPr>
          <p:nvPr/>
        </p:nvCxnSpPr>
        <p:spPr>
          <a:xfrm>
            <a:off x="2991207" y="2427367"/>
            <a:ext cx="860147" cy="1944"/>
          </a:xfrm>
          <a:prstGeom prst="bentConnector3">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66">
            <a:extLst>
              <a:ext uri="{FF2B5EF4-FFF2-40B4-BE49-F238E27FC236}">
                <a16:creationId xmlns:a16="http://schemas.microsoft.com/office/drawing/2014/main" id="{B4E80C23-D46D-4C06-73E3-1DACAAEE17A9}"/>
              </a:ext>
            </a:extLst>
          </p:cNvPr>
          <p:cNvSpPr/>
          <p:nvPr/>
        </p:nvSpPr>
        <p:spPr bwMode="auto">
          <a:xfrm>
            <a:off x="2144769" y="2247051"/>
            <a:ext cx="846438" cy="360632"/>
          </a:xfrm>
          <a:prstGeom prst="roundRect">
            <a:avLst/>
          </a:prstGeom>
          <a:solidFill>
            <a:srgbClr val="ED35D1"/>
          </a:solidFill>
          <a:ln>
            <a:solidFill>
              <a:schemeClr val="tx2"/>
            </a:solid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AU" sz="1200" b="0" i="0" u="none" strike="noStrike" kern="0" cap="none" spc="0" normalizeH="0" baseline="0" noProof="0" dirty="0" err="1">
                <a:ln>
                  <a:noFill/>
                </a:ln>
                <a:solidFill>
                  <a:schemeClr val="tx2"/>
                </a:solidFill>
                <a:effectLst/>
                <a:uLnTx/>
                <a:uFillTx/>
                <a:latin typeface="Segoe UI Semibold"/>
                <a:ea typeface="Segoe UI" pitchFamily="34" charset="0"/>
                <a:cs typeface="Segoe UI" pitchFamily="34" charset="0"/>
              </a:rPr>
              <a:t>Host.Run</a:t>
            </a:r>
            <a:r>
              <a:rPr kumimoji="0" lang="en-AU" sz="1200" b="0" i="0" u="none" strike="noStrike" kern="0" cap="none" spc="0" normalizeH="0" baseline="0" noProof="0" dirty="0">
                <a:ln>
                  <a:noFill/>
                </a:ln>
                <a:solidFill>
                  <a:schemeClr val="tx2"/>
                </a:solidFill>
                <a:effectLst/>
                <a:uLnTx/>
                <a:uFillTx/>
                <a:latin typeface="Segoe UI Semibold"/>
                <a:ea typeface="Segoe UI" pitchFamily="34" charset="0"/>
                <a:cs typeface="Segoe UI" pitchFamily="34" charset="0"/>
              </a:rPr>
              <a:t>()</a:t>
            </a:r>
            <a:endParaRPr kumimoji="0" lang="en-US" sz="1200" b="0" i="0" u="none" strike="noStrike" kern="0" cap="none" spc="0" normalizeH="0" baseline="0" noProof="0" dirty="0">
              <a:ln>
                <a:noFill/>
              </a:ln>
              <a:solidFill>
                <a:schemeClr val="tx2"/>
              </a:solidFill>
              <a:effectLst/>
              <a:uLnTx/>
              <a:uFillTx/>
              <a:latin typeface="Segoe UI Semibold"/>
              <a:ea typeface="Segoe UI" pitchFamily="34" charset="0"/>
              <a:cs typeface="Segoe UI" pitchFamily="34" charset="0"/>
            </a:endParaRPr>
          </a:p>
        </p:txBody>
      </p:sp>
      <p:cxnSp>
        <p:nvCxnSpPr>
          <p:cNvPr id="35" name="Straight Arrow Connector 34"/>
          <p:cNvCxnSpPr>
            <a:endCxn id="9" idx="1"/>
          </p:cNvCxnSpPr>
          <p:nvPr/>
        </p:nvCxnSpPr>
        <p:spPr>
          <a:xfrm>
            <a:off x="5451323" y="2421151"/>
            <a:ext cx="565659" cy="8159"/>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9" idx="3"/>
            <a:endCxn id="10" idx="1"/>
          </p:cNvCxnSpPr>
          <p:nvPr/>
        </p:nvCxnSpPr>
        <p:spPr>
          <a:xfrm flipV="1">
            <a:off x="7616951" y="2421151"/>
            <a:ext cx="467030" cy="8159"/>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1" name="Curved Connector 40"/>
          <p:cNvCxnSpPr>
            <a:stCxn id="10" idx="2"/>
            <a:endCxn id="11" idx="0"/>
          </p:cNvCxnSpPr>
          <p:nvPr/>
        </p:nvCxnSpPr>
        <p:spPr>
          <a:xfrm rot="5400000">
            <a:off x="7356749" y="1734596"/>
            <a:ext cx="449631" cy="2604804"/>
          </a:xfrm>
          <a:prstGeom prst="curvedConnector3">
            <a:avLst>
              <a:gd name="adj1" fmla="val 50000"/>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618933" y="4130738"/>
            <a:ext cx="274320" cy="274320"/>
            <a:chOff x="3175249" y="4229100"/>
            <a:chExt cx="290984" cy="392604"/>
          </a:xfrm>
        </p:grpSpPr>
        <p:sp>
          <p:nvSpPr>
            <p:cNvPr id="43" name="Circular Arrow 42"/>
            <p:cNvSpPr/>
            <p:nvPr/>
          </p:nvSpPr>
          <p:spPr>
            <a:xfrm>
              <a:off x="3175249" y="4229100"/>
              <a:ext cx="290984" cy="351752"/>
            </a:xfrm>
            <a:prstGeom prst="circular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endParaRPr>
            </a:p>
          </p:txBody>
        </p:sp>
        <p:sp>
          <p:nvSpPr>
            <p:cNvPr id="44" name="Circular Arrow 43"/>
            <p:cNvSpPr/>
            <p:nvPr/>
          </p:nvSpPr>
          <p:spPr>
            <a:xfrm flipH="1" flipV="1">
              <a:off x="3175249" y="4269952"/>
              <a:ext cx="290984" cy="351752"/>
            </a:xfrm>
            <a:prstGeom prst="circular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endParaRPr>
            </a:p>
          </p:txBody>
        </p:sp>
      </p:grpSp>
      <p:sp>
        <p:nvSpPr>
          <p:cNvPr id="53" name="Rectangle 52"/>
          <p:cNvSpPr/>
          <p:nvPr/>
        </p:nvSpPr>
        <p:spPr>
          <a:xfrm>
            <a:off x="6453732" y="4090453"/>
            <a:ext cx="3099448" cy="2070365"/>
          </a:xfrm>
          <a:prstGeom prst="rect">
            <a:avLst/>
          </a:prstGeom>
          <a:ln>
            <a:solidFill>
              <a:schemeClr val="tx2"/>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4" name="TextBox 53"/>
          <p:cNvSpPr txBox="1"/>
          <p:nvPr/>
        </p:nvSpPr>
        <p:spPr>
          <a:xfrm>
            <a:off x="7148326" y="4162383"/>
            <a:ext cx="1765825" cy="369332"/>
          </a:xfrm>
          <a:prstGeom prst="rect">
            <a:avLst/>
          </a:prstGeom>
          <a:noFill/>
          <a:ln>
            <a:solidFill>
              <a:schemeClr val="tx2"/>
            </a:solidFill>
            <a:prstDash val="dash"/>
          </a:ln>
        </p:spPr>
        <p:txBody>
          <a:bodyPr wrap="square" rtlCol="0">
            <a:spAutoFit/>
          </a:bodyPr>
          <a:lstStyle>
            <a:defPPr>
              <a:defRPr lang="en-US"/>
            </a:defPPr>
            <a:lvl1pPr>
              <a:defRPr b="1">
                <a:solidFill>
                  <a:schemeClr val="tx2"/>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AU" dirty="0"/>
              <a:t>Service B</a:t>
            </a:r>
            <a:endParaRPr lang="en-US" dirty="0"/>
          </a:p>
        </p:txBody>
      </p:sp>
      <p:sp>
        <p:nvSpPr>
          <p:cNvPr id="59" name="Oval 58"/>
          <p:cNvSpPr/>
          <p:nvPr/>
        </p:nvSpPr>
        <p:spPr>
          <a:xfrm>
            <a:off x="8363388" y="4953290"/>
            <a:ext cx="822960" cy="822960"/>
          </a:xfrm>
          <a:prstGeom prst="ellipse">
            <a:avLst/>
          </a:prstGeom>
          <a:ln w="38100">
            <a:solidFill>
              <a:schemeClr val="tx2"/>
            </a:solidFill>
            <a:prstDash val="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nvGrpSpPr>
          <p:cNvPr id="61" name="Group 60"/>
          <p:cNvGrpSpPr/>
          <p:nvPr/>
        </p:nvGrpSpPr>
        <p:grpSpPr>
          <a:xfrm>
            <a:off x="9209208" y="4116107"/>
            <a:ext cx="274320" cy="274320"/>
            <a:chOff x="3175249" y="4229100"/>
            <a:chExt cx="290984" cy="392604"/>
          </a:xfrm>
        </p:grpSpPr>
        <p:sp>
          <p:nvSpPr>
            <p:cNvPr id="62" name="Circular Arrow 61"/>
            <p:cNvSpPr/>
            <p:nvPr/>
          </p:nvSpPr>
          <p:spPr>
            <a:xfrm>
              <a:off x="3175249" y="4229100"/>
              <a:ext cx="290984" cy="351752"/>
            </a:xfrm>
            <a:prstGeom prst="circular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endParaRPr>
            </a:p>
          </p:txBody>
        </p:sp>
        <p:sp>
          <p:nvSpPr>
            <p:cNvPr id="63" name="Circular Arrow 62"/>
            <p:cNvSpPr/>
            <p:nvPr/>
          </p:nvSpPr>
          <p:spPr>
            <a:xfrm flipH="1" flipV="1">
              <a:off x="3175249" y="4269952"/>
              <a:ext cx="290984" cy="351752"/>
            </a:xfrm>
            <a:prstGeom prst="circular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endParaRPr>
            </a:p>
          </p:txBody>
        </p:sp>
      </p:grpSp>
      <p:sp>
        <p:nvSpPr>
          <p:cNvPr id="21" name="Oval 20"/>
          <p:cNvSpPr/>
          <p:nvPr/>
        </p:nvSpPr>
        <p:spPr>
          <a:xfrm>
            <a:off x="6928123" y="4977219"/>
            <a:ext cx="822960" cy="821143"/>
          </a:xfrm>
          <a:prstGeom prst="ellipse">
            <a:avLst/>
          </a:prstGeom>
          <a:solidFill>
            <a:srgbClr val="00B050"/>
          </a:solidFill>
          <a:ln w="38100">
            <a:solidFill>
              <a:srgbClr val="00206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4" name="Oval 63"/>
          <p:cNvSpPr/>
          <p:nvPr/>
        </p:nvSpPr>
        <p:spPr>
          <a:xfrm>
            <a:off x="3191711" y="4939962"/>
            <a:ext cx="822960" cy="821143"/>
          </a:xfrm>
          <a:prstGeom prst="ellipse">
            <a:avLst/>
          </a:prstGeom>
          <a:solidFill>
            <a:srgbClr val="00B050"/>
          </a:solidFill>
          <a:ln w="38100">
            <a:solidFill>
              <a:srgbClr val="00206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Oval 13"/>
          <p:cNvSpPr/>
          <p:nvPr/>
        </p:nvSpPr>
        <p:spPr>
          <a:xfrm>
            <a:off x="3132495" y="4881724"/>
            <a:ext cx="914400" cy="9144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268815" y="5171915"/>
            <a:ext cx="654606" cy="369332"/>
          </a:xfrm>
          <a:prstGeom prst="rect">
            <a:avLst/>
          </a:prstGeom>
          <a:noFill/>
          <a:ln>
            <a:noFill/>
            <a:prstDash val="dash"/>
          </a:ln>
        </p:spPr>
        <p:txBody>
          <a:bodyPr wrap="square" rtlCol="0">
            <a:spAutoFit/>
          </a:bodyPr>
          <a:lstStyle/>
          <a:p>
            <a:r>
              <a:rPr lang="en-AU" b="1" dirty="0">
                <a:solidFill>
                  <a:schemeClr val="tx2"/>
                </a:solidFill>
              </a:rPr>
              <a:t>Start</a:t>
            </a:r>
            <a:endParaRPr lang="en-US" b="1" dirty="0">
              <a:solidFill>
                <a:schemeClr val="tx2"/>
              </a:solidFill>
            </a:endParaRPr>
          </a:p>
        </p:txBody>
      </p:sp>
      <p:sp>
        <p:nvSpPr>
          <p:cNvPr id="16" name="Oval 15"/>
          <p:cNvSpPr/>
          <p:nvPr/>
        </p:nvSpPr>
        <p:spPr>
          <a:xfrm>
            <a:off x="4597314" y="4868590"/>
            <a:ext cx="914400" cy="914400"/>
          </a:xfrm>
          <a:prstGeom prst="ellipse">
            <a:avLst/>
          </a:prstGeom>
          <a:solidFill>
            <a:schemeClr val="accent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4727790" y="5170656"/>
            <a:ext cx="633490" cy="369332"/>
          </a:xfrm>
          <a:prstGeom prst="rect">
            <a:avLst/>
          </a:prstGeom>
          <a:noFill/>
          <a:ln>
            <a:noFill/>
            <a:prstDash val="dash"/>
          </a:ln>
        </p:spPr>
        <p:txBody>
          <a:bodyPr wrap="square" rtlCol="0">
            <a:spAutoFit/>
          </a:bodyPr>
          <a:lstStyle/>
          <a:p>
            <a:r>
              <a:rPr lang="en-AU" b="1" dirty="0">
                <a:solidFill>
                  <a:schemeClr val="tx2"/>
                </a:solidFill>
              </a:rPr>
              <a:t>Stop</a:t>
            </a:r>
            <a:endParaRPr lang="en-US" b="1" dirty="0">
              <a:solidFill>
                <a:schemeClr val="tx2"/>
              </a:solidFill>
            </a:endParaRPr>
          </a:p>
        </p:txBody>
      </p:sp>
      <p:sp>
        <p:nvSpPr>
          <p:cNvPr id="38" name="Oval 37"/>
          <p:cNvSpPr/>
          <p:nvPr/>
        </p:nvSpPr>
        <p:spPr>
          <a:xfrm>
            <a:off x="8329882" y="4889066"/>
            <a:ext cx="914400" cy="914400"/>
          </a:xfrm>
          <a:prstGeom prst="ellipse">
            <a:avLst/>
          </a:prstGeom>
          <a:solidFill>
            <a:schemeClr val="accent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8450969" y="5173101"/>
            <a:ext cx="654606" cy="369332"/>
          </a:xfrm>
          <a:prstGeom prst="rect">
            <a:avLst/>
          </a:prstGeom>
          <a:noFill/>
          <a:ln>
            <a:noFill/>
            <a:prstDash val="dash"/>
          </a:ln>
        </p:spPr>
        <p:txBody>
          <a:bodyPr wrap="square" rtlCol="0">
            <a:spAutoFit/>
          </a:bodyPr>
          <a:lstStyle/>
          <a:p>
            <a:r>
              <a:rPr lang="en-AU" b="1" dirty="0">
                <a:solidFill>
                  <a:schemeClr val="tx2"/>
                </a:solidFill>
              </a:rPr>
              <a:t>Stop</a:t>
            </a:r>
            <a:endParaRPr lang="en-US" b="1" dirty="0">
              <a:solidFill>
                <a:schemeClr val="tx2"/>
              </a:solidFill>
            </a:endParaRPr>
          </a:p>
        </p:txBody>
      </p:sp>
      <p:sp>
        <p:nvSpPr>
          <p:cNvPr id="39" name="Oval 38"/>
          <p:cNvSpPr/>
          <p:nvPr/>
        </p:nvSpPr>
        <p:spPr>
          <a:xfrm>
            <a:off x="6896635" y="4930590"/>
            <a:ext cx="914400" cy="914400"/>
          </a:xfrm>
          <a:prstGeom prst="ellipse">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7026532" y="5213622"/>
            <a:ext cx="654606" cy="369332"/>
          </a:xfrm>
          <a:prstGeom prst="rect">
            <a:avLst/>
          </a:prstGeom>
          <a:noFill/>
          <a:ln>
            <a:noFill/>
            <a:prstDash val="dash"/>
          </a:ln>
        </p:spPr>
        <p:txBody>
          <a:bodyPr wrap="square" rtlCol="0">
            <a:spAutoFit/>
          </a:bodyPr>
          <a:lstStyle/>
          <a:p>
            <a:r>
              <a:rPr lang="en-AU" b="1" dirty="0">
                <a:solidFill>
                  <a:schemeClr val="tx2"/>
                </a:solidFill>
              </a:rPr>
              <a:t>Start</a:t>
            </a:r>
            <a:endParaRPr lang="en-US" b="1" dirty="0">
              <a:solidFill>
                <a:schemeClr val="tx2"/>
              </a:solidFill>
            </a:endParaRPr>
          </a:p>
        </p:txBody>
      </p:sp>
      <p:cxnSp>
        <p:nvCxnSpPr>
          <p:cNvPr id="22" name="Curved Connector 21"/>
          <p:cNvCxnSpPr/>
          <p:nvPr/>
        </p:nvCxnSpPr>
        <p:spPr>
          <a:xfrm>
            <a:off x="6250133" y="3677484"/>
            <a:ext cx="566833" cy="4129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p:cNvCxnSpPr>
            <a:stCxn id="12" idx="2"/>
          </p:cNvCxnSpPr>
          <p:nvPr/>
        </p:nvCxnSpPr>
        <p:spPr>
          <a:xfrm flipH="1">
            <a:off x="5734152" y="3661236"/>
            <a:ext cx="515981" cy="4409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5" name="Rectangle: Rounded Corners 66">
            <a:extLst>
              <a:ext uri="{FF2B5EF4-FFF2-40B4-BE49-F238E27FC236}">
                <a16:creationId xmlns:a16="http://schemas.microsoft.com/office/drawing/2014/main" id="{B4E80C23-D46D-4C06-73E3-1DACAAEE17A9}"/>
              </a:ext>
            </a:extLst>
          </p:cNvPr>
          <p:cNvSpPr/>
          <p:nvPr/>
        </p:nvSpPr>
        <p:spPr bwMode="auto">
          <a:xfrm>
            <a:off x="10093800" y="5741724"/>
            <a:ext cx="846438" cy="360632"/>
          </a:xfrm>
          <a:prstGeom prst="roundRect">
            <a:avLst/>
          </a:prstGeom>
          <a:solidFill>
            <a:srgbClr val="ED35D1"/>
          </a:solidFill>
          <a:ln>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AU" sz="1200" b="0" i="0" u="none" strike="noStrike" kern="0" cap="none" spc="0" normalizeH="0" baseline="0" noProof="0" dirty="0" err="1">
                <a:ln>
                  <a:noFill/>
                </a:ln>
                <a:solidFill>
                  <a:schemeClr val="tx2"/>
                </a:solidFill>
                <a:effectLst/>
                <a:uLnTx/>
                <a:uFillTx/>
                <a:latin typeface="Segoe UI Semibold"/>
                <a:ea typeface="Segoe UI" pitchFamily="34" charset="0"/>
                <a:cs typeface="Segoe UI" pitchFamily="34" charset="0"/>
              </a:rPr>
              <a:t>Host.Stop</a:t>
            </a:r>
            <a:r>
              <a:rPr kumimoji="0" lang="en-AU" sz="1200" b="0" i="0" u="none" strike="noStrike" kern="0" cap="none" spc="0" normalizeH="0" baseline="0" noProof="0" dirty="0">
                <a:ln>
                  <a:noFill/>
                </a:ln>
                <a:solidFill>
                  <a:schemeClr val="tx2"/>
                </a:solidFill>
                <a:effectLst/>
                <a:uLnTx/>
                <a:uFillTx/>
                <a:latin typeface="Segoe UI Semibold"/>
                <a:ea typeface="Segoe UI" pitchFamily="34" charset="0"/>
                <a:cs typeface="Segoe UI" pitchFamily="34" charset="0"/>
              </a:rPr>
              <a:t>()</a:t>
            </a:r>
            <a:endParaRPr kumimoji="0" lang="en-US" sz="1200" b="0" i="0" u="none" strike="noStrike" kern="0" cap="none" spc="0" normalizeH="0" baseline="0" noProof="0" dirty="0">
              <a:ln>
                <a:noFill/>
              </a:ln>
              <a:solidFill>
                <a:schemeClr val="tx2"/>
              </a:solidFill>
              <a:effectLst/>
              <a:uLnTx/>
              <a:uFillTx/>
              <a:latin typeface="Segoe UI Semibold"/>
              <a:ea typeface="Segoe UI" pitchFamily="34" charset="0"/>
              <a:cs typeface="Segoe UI" pitchFamily="34" charset="0"/>
            </a:endParaRPr>
          </a:p>
        </p:txBody>
      </p:sp>
      <p:cxnSp>
        <p:nvCxnSpPr>
          <p:cNvPr id="56" name="Elbow Connector 55"/>
          <p:cNvCxnSpPr>
            <a:stCxn id="55" idx="0"/>
          </p:cNvCxnSpPr>
          <p:nvPr/>
        </p:nvCxnSpPr>
        <p:spPr>
          <a:xfrm rot="16200000" flipV="1">
            <a:off x="10023632" y="5248336"/>
            <a:ext cx="363084" cy="623691"/>
          </a:xfrm>
          <a:prstGeom prst="bentConnector2">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9327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nodeType="afterEffect">
                                  <p:stCondLst>
                                    <p:cond delay="500"/>
                                  </p:stCondLst>
                                  <p:childTnLst>
                                    <p:set>
                                      <p:cBhvr>
                                        <p:cTn id="17" dur="1" fill="hold">
                                          <p:stCondLst>
                                            <p:cond delay="0"/>
                                          </p:stCondLst>
                                        </p:cTn>
                                        <p:tgtEl>
                                          <p:spTgt spid="35"/>
                                        </p:tgtEl>
                                        <p:attrNameLst>
                                          <p:attrName>style.visibility</p:attrName>
                                        </p:attrNameLst>
                                      </p:cBhvr>
                                      <p:to>
                                        <p:strVal val="visible"/>
                                      </p:to>
                                    </p:set>
                                  </p:childTnLst>
                                </p:cTn>
                              </p:par>
                            </p:childTnLst>
                          </p:cTn>
                        </p:par>
                        <p:par>
                          <p:cTn id="18" fill="hold">
                            <p:stCondLst>
                              <p:cond delay="1500"/>
                            </p:stCondLst>
                            <p:childTnLst>
                              <p:par>
                                <p:cTn id="19" presetID="1" presetClass="entr" presetSubtype="0" fill="hold" grpId="0" nodeType="afterEffect">
                                  <p:stCondLst>
                                    <p:cond delay="500"/>
                                  </p:stCondLst>
                                  <p:childTnLst>
                                    <p:set>
                                      <p:cBhvr>
                                        <p:cTn id="20" dur="1" fill="hold">
                                          <p:stCondLst>
                                            <p:cond delay="0"/>
                                          </p:stCondLst>
                                        </p:cTn>
                                        <p:tgtEl>
                                          <p:spTgt spid="9"/>
                                        </p:tgtEl>
                                        <p:attrNameLst>
                                          <p:attrName>style.visibility</p:attrName>
                                        </p:attrNameLst>
                                      </p:cBhvr>
                                      <p:to>
                                        <p:strVal val="visible"/>
                                      </p:to>
                                    </p:set>
                                  </p:childTnLst>
                                </p:cTn>
                              </p:par>
                            </p:childTnLst>
                          </p:cTn>
                        </p:par>
                        <p:par>
                          <p:cTn id="21" fill="hold">
                            <p:stCondLst>
                              <p:cond delay="2000"/>
                            </p:stCondLst>
                            <p:childTnLst>
                              <p:par>
                                <p:cTn id="22" presetID="1" presetClass="entr" presetSubtype="0" fill="hold" nodeType="afterEffect">
                                  <p:stCondLst>
                                    <p:cond delay="500"/>
                                  </p:stCondLst>
                                  <p:childTnLst>
                                    <p:set>
                                      <p:cBhvr>
                                        <p:cTn id="23" dur="1" fill="hold">
                                          <p:stCondLst>
                                            <p:cond delay="0"/>
                                          </p:stCondLst>
                                        </p:cTn>
                                        <p:tgtEl>
                                          <p:spTgt spid="37"/>
                                        </p:tgtEl>
                                        <p:attrNameLst>
                                          <p:attrName>style.visibility</p:attrName>
                                        </p:attrNameLst>
                                      </p:cBhvr>
                                      <p:to>
                                        <p:strVal val="visible"/>
                                      </p:to>
                                    </p:set>
                                  </p:childTnLst>
                                </p:cTn>
                              </p:par>
                            </p:childTnLst>
                          </p:cTn>
                        </p:par>
                        <p:par>
                          <p:cTn id="24" fill="hold">
                            <p:stCondLst>
                              <p:cond delay="2500"/>
                            </p:stCondLst>
                            <p:childTnLst>
                              <p:par>
                                <p:cTn id="25" presetID="1" presetClass="entr" presetSubtype="0" fill="hold" grpId="0" nodeType="afterEffect">
                                  <p:stCondLst>
                                    <p:cond delay="500"/>
                                  </p:stCondLst>
                                  <p:childTnLst>
                                    <p:set>
                                      <p:cBhvr>
                                        <p:cTn id="26" dur="1" fill="hold">
                                          <p:stCondLst>
                                            <p:cond delay="0"/>
                                          </p:stCondLst>
                                        </p:cTn>
                                        <p:tgtEl>
                                          <p:spTgt spid="10"/>
                                        </p:tgtEl>
                                        <p:attrNameLst>
                                          <p:attrName>style.visibility</p:attrName>
                                        </p:attrNameLst>
                                      </p:cBhvr>
                                      <p:to>
                                        <p:strVal val="visible"/>
                                      </p:to>
                                    </p:set>
                                  </p:childTnLst>
                                </p:cTn>
                              </p:par>
                            </p:childTnLst>
                          </p:cTn>
                        </p:par>
                        <p:par>
                          <p:cTn id="27" fill="hold">
                            <p:stCondLst>
                              <p:cond delay="3000"/>
                            </p:stCondLst>
                            <p:childTnLst>
                              <p:par>
                                <p:cTn id="28" presetID="1" presetClass="entr" presetSubtype="0" fill="hold" nodeType="afterEffect">
                                  <p:stCondLst>
                                    <p:cond delay="500"/>
                                  </p:stCondLst>
                                  <p:childTnLst>
                                    <p:set>
                                      <p:cBhvr>
                                        <p:cTn id="29" dur="1" fill="hold">
                                          <p:stCondLst>
                                            <p:cond delay="0"/>
                                          </p:stCondLst>
                                        </p:cTn>
                                        <p:tgtEl>
                                          <p:spTgt spid="41"/>
                                        </p:tgtEl>
                                        <p:attrNameLst>
                                          <p:attrName>style.visibility</p:attrName>
                                        </p:attrNameLst>
                                      </p:cBhvr>
                                      <p:to>
                                        <p:strVal val="visible"/>
                                      </p:to>
                                    </p:set>
                                  </p:childTnLst>
                                </p:cTn>
                              </p:par>
                            </p:childTnLst>
                          </p:cTn>
                        </p:par>
                        <p:par>
                          <p:cTn id="30" fill="hold">
                            <p:stCondLst>
                              <p:cond delay="3500"/>
                            </p:stCondLst>
                            <p:childTnLst>
                              <p:par>
                                <p:cTn id="31" presetID="1" presetClass="entr" presetSubtype="0" fill="hold" grpId="1" nodeType="after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8" presetClass="emph" presetSubtype="0" repeatCount="indefinite" fill="hold" grpId="0" nodeType="clickEffect">
                                  <p:stCondLst>
                                    <p:cond delay="0"/>
                                  </p:stCondLst>
                                  <p:endCondLst>
                                    <p:cond evt="onNext" delay="0">
                                      <p:tgtEl>
                                        <p:sldTgt/>
                                      </p:tgtEl>
                                    </p:cond>
                                  </p:endCondLst>
                                  <p:childTnLst>
                                    <p:animRot by="21600000">
                                      <p:cBhvr>
                                        <p:cTn id="76" dur="5000" fill="hold"/>
                                        <p:tgtEl>
                                          <p:spTgt spid="64"/>
                                        </p:tgtEl>
                                        <p:attrNameLst>
                                          <p:attrName>r</p:attrName>
                                        </p:attrNameLst>
                                      </p:cBhvr>
                                    </p:animRot>
                                  </p:childTnLst>
                                </p:cTn>
                              </p:par>
                              <p:par>
                                <p:cTn id="77" presetID="1" presetClass="exit" presetSubtype="0" fill="hold" grpId="1" nodeType="withEffect">
                                  <p:stCondLst>
                                    <p:cond delay="0"/>
                                  </p:stCondLst>
                                  <p:childTnLst>
                                    <p:set>
                                      <p:cBhvr>
                                        <p:cTn id="78" dur="1" fill="hold">
                                          <p:stCondLst>
                                            <p:cond delay="0"/>
                                          </p:stCondLst>
                                        </p:cTn>
                                        <p:tgtEl>
                                          <p:spTgt spid="14"/>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39"/>
                                        </p:tgtEl>
                                        <p:attrNameLst>
                                          <p:attrName>style.visibility</p:attrName>
                                        </p:attrNameLst>
                                      </p:cBhvr>
                                      <p:to>
                                        <p:strVal val="hidden"/>
                                      </p:to>
                                    </p:set>
                                  </p:childTnLst>
                                </p:cTn>
                              </p:par>
                              <p:par>
                                <p:cTn id="81" presetID="1" presetClass="entr" presetSubtype="0" fill="hold" nodeType="withEffect">
                                  <p:stCondLst>
                                    <p:cond delay="0"/>
                                  </p:stCondLst>
                                  <p:childTnLst>
                                    <p:set>
                                      <p:cBhvr>
                                        <p:cTn id="82" dur="1" fill="hold">
                                          <p:stCondLst>
                                            <p:cond delay="0"/>
                                          </p:stCondLst>
                                        </p:cTn>
                                        <p:tgtEl>
                                          <p:spTgt spid="45"/>
                                        </p:tgtEl>
                                        <p:attrNameLst>
                                          <p:attrName>style.visibility</p:attrName>
                                        </p:attrNameLst>
                                      </p:cBhvr>
                                      <p:to>
                                        <p:strVal val="visible"/>
                                      </p:to>
                                    </p:set>
                                  </p:childTnLst>
                                </p:cTn>
                              </p:par>
                              <p:par>
                                <p:cTn id="83" presetID="8" presetClass="emph" presetSubtype="0" repeatCount="indefinite" fill="hold" nodeType="withEffect">
                                  <p:stCondLst>
                                    <p:cond delay="0"/>
                                  </p:stCondLst>
                                  <p:endCondLst>
                                    <p:cond evt="onNext" delay="0">
                                      <p:tgtEl>
                                        <p:sldTgt/>
                                      </p:tgtEl>
                                    </p:cond>
                                  </p:endCondLst>
                                  <p:childTnLst>
                                    <p:animRot by="21600000">
                                      <p:cBhvr>
                                        <p:cTn id="84" dur="2000" fill="hold"/>
                                        <p:tgtEl>
                                          <p:spTgt spid="45"/>
                                        </p:tgtEl>
                                        <p:attrNameLst>
                                          <p:attrName>r</p:attrName>
                                        </p:attrNameLst>
                                      </p:cBhvr>
                                    </p:animRot>
                                  </p:childTnLst>
                                </p:cTn>
                              </p:par>
                              <p:par>
                                <p:cTn id="85" presetID="8" presetClass="emph" presetSubtype="0" repeatCount="indefinite" fill="hold" grpId="0" nodeType="withEffect">
                                  <p:stCondLst>
                                    <p:cond delay="0"/>
                                  </p:stCondLst>
                                  <p:endCondLst>
                                    <p:cond evt="onNext" delay="0">
                                      <p:tgtEl>
                                        <p:sldTgt/>
                                      </p:tgtEl>
                                    </p:cond>
                                  </p:endCondLst>
                                  <p:childTnLst>
                                    <p:animRot by="21600000">
                                      <p:cBhvr>
                                        <p:cTn id="86" dur="5000" fill="hold"/>
                                        <p:tgtEl>
                                          <p:spTgt spid="21"/>
                                        </p:tgtEl>
                                        <p:attrNameLst>
                                          <p:attrName>r</p:attrName>
                                        </p:attrNameLst>
                                      </p:cBhvr>
                                    </p:animRot>
                                  </p:childTnLst>
                                </p:cTn>
                              </p:par>
                              <p:par>
                                <p:cTn id="87" presetID="1" presetClass="entr" presetSubtype="0" fill="hold" nodeType="withEffect">
                                  <p:stCondLst>
                                    <p:cond delay="0"/>
                                  </p:stCondLst>
                                  <p:childTnLst>
                                    <p:set>
                                      <p:cBhvr>
                                        <p:cTn id="88" dur="1" fill="hold">
                                          <p:stCondLst>
                                            <p:cond delay="0"/>
                                          </p:stCondLst>
                                        </p:cTn>
                                        <p:tgtEl>
                                          <p:spTgt spid="61"/>
                                        </p:tgtEl>
                                        <p:attrNameLst>
                                          <p:attrName>style.visibility</p:attrName>
                                        </p:attrNameLst>
                                      </p:cBhvr>
                                      <p:to>
                                        <p:strVal val="visible"/>
                                      </p:to>
                                    </p:set>
                                  </p:childTnLst>
                                </p:cTn>
                              </p:par>
                              <p:par>
                                <p:cTn id="89" presetID="8" presetClass="emph" presetSubtype="0" repeatCount="indefinite" fill="hold" nodeType="withEffect">
                                  <p:stCondLst>
                                    <p:cond delay="0"/>
                                  </p:stCondLst>
                                  <p:endCondLst>
                                    <p:cond evt="onNext" delay="0">
                                      <p:tgtEl>
                                        <p:sldTgt/>
                                      </p:tgtEl>
                                    </p:cond>
                                  </p:endCondLst>
                                  <p:childTnLst>
                                    <p:animRot by="21600000">
                                      <p:cBhvr>
                                        <p:cTn id="90" dur="2000" fill="hold"/>
                                        <p:tgtEl>
                                          <p:spTgt spid="61"/>
                                        </p:tgtEl>
                                        <p:attrNameLst>
                                          <p:attrName>r</p:attrName>
                                        </p:attrNameLst>
                                      </p:cBhvr>
                                    </p:animRo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55"/>
                                        </p:tgtEl>
                                        <p:attrNameLst>
                                          <p:attrName>style.visibility</p:attrName>
                                        </p:attrNameLst>
                                      </p:cBhvr>
                                      <p:to>
                                        <p:strVal val="visible"/>
                                      </p:to>
                                    </p:set>
                                  </p:childTnLst>
                                </p:cTn>
                              </p:par>
                              <p:par>
                                <p:cTn id="95" presetID="1" presetClass="entr" presetSubtype="0" fill="hold" grpId="2" nodeType="withEffect">
                                  <p:stCondLst>
                                    <p:cond delay="0"/>
                                  </p:stCondLst>
                                  <p:childTnLst>
                                    <p:set>
                                      <p:cBhvr>
                                        <p:cTn id="96" dur="1" fill="hold">
                                          <p:stCondLst>
                                            <p:cond delay="0"/>
                                          </p:stCondLst>
                                        </p:cTn>
                                        <p:tgtEl>
                                          <p:spTgt spid="14"/>
                                        </p:tgtEl>
                                        <p:attrNameLst>
                                          <p:attrName>style.visibility</p:attrName>
                                        </p:attrNameLst>
                                      </p:cBhvr>
                                      <p:to>
                                        <p:strVal val="visible"/>
                                      </p:to>
                                    </p:set>
                                  </p:childTnLst>
                                </p:cTn>
                              </p:par>
                              <p:par>
                                <p:cTn id="97" presetID="1" presetClass="entr" presetSubtype="0" fill="hold" grpId="2" nodeType="withEffect">
                                  <p:stCondLst>
                                    <p:cond delay="0"/>
                                  </p:stCondLst>
                                  <p:childTnLst>
                                    <p:set>
                                      <p:cBhvr>
                                        <p:cTn id="98" dur="1" fill="hold">
                                          <p:stCondLst>
                                            <p:cond delay="0"/>
                                          </p:stCondLst>
                                        </p:cTn>
                                        <p:tgtEl>
                                          <p:spTgt spid="39"/>
                                        </p:tgtEl>
                                        <p:attrNameLst>
                                          <p:attrName>style.visibility</p:attrName>
                                        </p:attrNameLst>
                                      </p:cBhvr>
                                      <p:to>
                                        <p:strVal val="visible"/>
                                      </p:to>
                                    </p:set>
                                  </p:childTnLst>
                                </p:cTn>
                              </p:par>
                              <p:par>
                                <p:cTn id="99" presetID="10" presetClass="entr" presetSubtype="0" fill="hold" nodeType="withEffect">
                                  <p:stCondLst>
                                    <p:cond delay="0"/>
                                  </p:stCondLst>
                                  <p:childTnLst>
                                    <p:set>
                                      <p:cBhvr>
                                        <p:cTn id="100" dur="1" fill="hold">
                                          <p:stCondLst>
                                            <p:cond delay="0"/>
                                          </p:stCondLst>
                                        </p:cTn>
                                        <p:tgtEl>
                                          <p:spTgt spid="56"/>
                                        </p:tgtEl>
                                        <p:attrNameLst>
                                          <p:attrName>style.visibility</p:attrName>
                                        </p:attrNameLst>
                                      </p:cBhvr>
                                      <p:to>
                                        <p:strVal val="visible"/>
                                      </p:to>
                                    </p:set>
                                    <p:animEffect transition="in" filter="fade">
                                      <p:cBhvr>
                                        <p:cTn id="101" dur="500"/>
                                        <p:tgtEl>
                                          <p:spTgt spid="56"/>
                                        </p:tgtEl>
                                      </p:cBhvr>
                                    </p:animEffect>
                                  </p:childTnLst>
                                </p:cTn>
                              </p:par>
                              <p:par>
                                <p:cTn id="102" presetID="8" presetClass="emph" presetSubtype="0" repeatCount="indefinite" fill="hold" grpId="1" nodeType="withEffect">
                                  <p:stCondLst>
                                    <p:cond delay="2000"/>
                                  </p:stCondLst>
                                  <p:endCondLst>
                                    <p:cond evt="onNext" delay="0">
                                      <p:tgtEl>
                                        <p:sldTgt/>
                                      </p:tgtEl>
                                    </p:cond>
                                  </p:endCondLst>
                                  <p:childTnLst>
                                    <p:animRot by="21600000">
                                      <p:cBhvr>
                                        <p:cTn id="103" dur="5000" fill="hold"/>
                                        <p:tgtEl>
                                          <p:spTgt spid="59"/>
                                        </p:tgtEl>
                                        <p:attrNameLst>
                                          <p:attrName>r</p:attrName>
                                        </p:attrNameLst>
                                      </p:cBhvr>
                                    </p:animRot>
                                  </p:childTnLst>
                                </p:cTn>
                              </p:par>
                              <p:par>
                                <p:cTn id="104" presetID="8" presetClass="emph" presetSubtype="0" repeatCount="indefinite" fill="hold" grpId="1" nodeType="withEffect">
                                  <p:stCondLst>
                                    <p:cond delay="2000"/>
                                  </p:stCondLst>
                                  <p:endCondLst>
                                    <p:cond evt="onNext" delay="0">
                                      <p:tgtEl>
                                        <p:sldTgt/>
                                      </p:tgtEl>
                                    </p:cond>
                                  </p:endCondLst>
                                  <p:childTnLst>
                                    <p:animRot by="21600000">
                                      <p:cBhvr>
                                        <p:cTn id="105" dur="5000" fill="hold"/>
                                        <p:tgtEl>
                                          <p:spTgt spid="18"/>
                                        </p:tgtEl>
                                        <p:attrNameLst>
                                          <p:attrName>r</p:attrName>
                                        </p:attrNameLst>
                                      </p:cBhvr>
                                    </p:animRot>
                                  </p:childTnLst>
                                </p:cTn>
                              </p:par>
                              <p:par>
                                <p:cTn id="106" presetID="8" presetClass="emph" presetSubtype="0" repeatCount="indefinite" fill="hold" nodeType="withEffect">
                                  <p:stCondLst>
                                    <p:cond delay="2000"/>
                                  </p:stCondLst>
                                  <p:childTnLst>
                                    <p:animRot by="21600000">
                                      <p:cBhvr>
                                        <p:cTn id="107" dur="2000" fill="hold"/>
                                        <p:tgtEl>
                                          <p:spTgt spid="45"/>
                                        </p:tgtEl>
                                        <p:attrNameLst>
                                          <p:attrName>r</p:attrName>
                                        </p:attrNameLst>
                                      </p:cBhvr>
                                    </p:animRot>
                                  </p:childTnLst>
                                </p:cTn>
                              </p:par>
                              <p:par>
                                <p:cTn id="108" presetID="8" presetClass="emph" presetSubtype="0" repeatCount="indefinite" fill="hold" nodeType="withEffect">
                                  <p:stCondLst>
                                    <p:cond delay="2000"/>
                                  </p:stCondLst>
                                  <p:childTnLst>
                                    <p:animRot by="21600000">
                                      <p:cBhvr>
                                        <p:cTn id="109" dur="2000" fill="hold"/>
                                        <p:tgtEl>
                                          <p:spTgt spid="61"/>
                                        </p:tgtEl>
                                        <p:attrNameLst>
                                          <p:attrName>r</p:attrName>
                                        </p:attrNameLst>
                                      </p:cBhvr>
                                    </p:animRot>
                                  </p:childTnLst>
                                </p:cTn>
                              </p:par>
                              <p:par>
                                <p:cTn id="110" presetID="1" presetClass="exit" presetSubtype="0" fill="hold" grpId="1" nodeType="withEffect">
                                  <p:stCondLst>
                                    <p:cond delay="2000"/>
                                  </p:stCondLst>
                                  <p:childTnLst>
                                    <p:set>
                                      <p:cBhvr>
                                        <p:cTn id="111" dur="1" fill="hold">
                                          <p:stCondLst>
                                            <p:cond delay="0"/>
                                          </p:stCondLst>
                                        </p:cTn>
                                        <p:tgtEl>
                                          <p:spTgt spid="38"/>
                                        </p:tgtEl>
                                        <p:attrNameLst>
                                          <p:attrName>style.visibility</p:attrName>
                                        </p:attrNameLst>
                                      </p:cBhvr>
                                      <p:to>
                                        <p:strVal val="hidden"/>
                                      </p:to>
                                    </p:set>
                                  </p:childTnLst>
                                </p:cTn>
                              </p:par>
                              <p:par>
                                <p:cTn id="112" presetID="1" presetClass="exit" presetSubtype="0" fill="hold" grpId="1" nodeType="withEffect">
                                  <p:stCondLst>
                                    <p:cond delay="2000"/>
                                  </p:stCondLst>
                                  <p:childTnLst>
                                    <p:set>
                                      <p:cBhvr>
                                        <p:cTn id="113"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5" grpId="0" animBg="1"/>
      <p:bldP spid="18" grpId="0" animBg="1"/>
      <p:bldP spid="18" grpId="1" animBg="1"/>
      <p:bldP spid="32" grpId="0" animBg="1"/>
      <p:bldP spid="53" grpId="0" animBg="1"/>
      <p:bldP spid="54" grpId="0" animBg="1"/>
      <p:bldP spid="59" grpId="0" animBg="1"/>
      <p:bldP spid="59" grpId="1" animBg="1"/>
      <p:bldP spid="21" grpId="0" animBg="1"/>
      <p:bldP spid="21" grpId="1" animBg="1"/>
      <p:bldP spid="64" grpId="0" animBg="1"/>
      <p:bldP spid="64" grpId="1" animBg="1"/>
      <p:bldP spid="14" grpId="0" animBg="1"/>
      <p:bldP spid="14" grpId="1" animBg="1"/>
      <p:bldP spid="14" grpId="2" animBg="1"/>
      <p:bldP spid="19" grpId="0"/>
      <p:bldP spid="16" grpId="0" animBg="1"/>
      <p:bldP spid="16" grpId="1" animBg="1"/>
      <p:bldP spid="20" grpId="0"/>
      <p:bldP spid="38" grpId="0" animBg="1"/>
      <p:bldP spid="38" grpId="1" animBg="1"/>
      <p:bldP spid="60" grpId="0"/>
      <p:bldP spid="39" grpId="0" animBg="1"/>
      <p:bldP spid="39" grpId="1" animBg="1"/>
      <p:bldP spid="39" grpId="2" animBg="1"/>
      <p:bldP spid="57" grpId="0"/>
      <p:bldP spid="5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D991E-767D-FE4B-82AD-96DD0E4D1BDA}"/>
              </a:ext>
            </a:extLst>
          </p:cNvPr>
          <p:cNvSpPr>
            <a:spLocks noGrp="1"/>
          </p:cNvSpPr>
          <p:nvPr>
            <p:ph type="title"/>
          </p:nvPr>
        </p:nvSpPr>
        <p:spPr>
          <a:xfrm>
            <a:off x="609600" y="1709738"/>
            <a:ext cx="9486900" cy="2852737"/>
          </a:xfrm>
        </p:spPr>
        <p:txBody>
          <a:bodyPr/>
          <a:lstStyle/>
          <a:p>
            <a:r>
              <a:rPr lang="en-US" dirty="0"/>
              <a:t>Demo</a:t>
            </a:r>
          </a:p>
        </p:txBody>
      </p:sp>
      <p:sp>
        <p:nvSpPr>
          <p:cNvPr id="3" name="Text Placeholder 2">
            <a:extLst>
              <a:ext uri="{FF2B5EF4-FFF2-40B4-BE49-F238E27FC236}">
                <a16:creationId xmlns:a16="http://schemas.microsoft.com/office/drawing/2014/main" id="{4A761EA3-8892-1A18-0093-B4B79F7370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19832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8AD5E0-0C61-DD4A-B5A5-A197677F4E31}"/>
              </a:ext>
            </a:extLst>
          </p:cNvPr>
          <p:cNvSpPr>
            <a:spLocks noGrp="1"/>
          </p:cNvSpPr>
          <p:nvPr>
            <p:ph type="title"/>
          </p:nvPr>
        </p:nvSpPr>
        <p:spPr>
          <a:xfrm>
            <a:off x="391236" y="2247330"/>
            <a:ext cx="3621206" cy="2229136"/>
          </a:xfrm>
        </p:spPr>
        <p:txBody>
          <a:bodyPr>
            <a:normAutofit/>
          </a:bodyPr>
          <a:lstStyle/>
          <a:p>
            <a:r>
              <a:rPr lang="en-US" dirty="0"/>
              <a:t>Host code</a:t>
            </a:r>
            <a:br>
              <a:rPr lang="en-US" dirty="0"/>
            </a:br>
            <a:r>
              <a:rPr lang="en-US" dirty="0"/>
              <a:t> (similar)</a:t>
            </a:r>
          </a:p>
        </p:txBody>
      </p:sp>
      <p:grpSp>
        <p:nvGrpSpPr>
          <p:cNvPr id="9" name="Group 8"/>
          <p:cNvGrpSpPr/>
          <p:nvPr/>
        </p:nvGrpSpPr>
        <p:grpSpPr>
          <a:xfrm>
            <a:off x="4427236" y="241452"/>
            <a:ext cx="7637385" cy="6411832"/>
            <a:chOff x="4427236" y="241452"/>
            <a:chExt cx="7637385" cy="6411832"/>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27236" y="241452"/>
              <a:ext cx="7637385" cy="6411832"/>
            </a:xfrm>
            <a:prstGeom prst="rect">
              <a:avLst/>
            </a:prstGeom>
          </p:spPr>
        </p:pic>
        <p:sp>
          <p:nvSpPr>
            <p:cNvPr id="4" name="TextBox 3"/>
            <p:cNvSpPr txBox="1"/>
            <p:nvPr/>
          </p:nvSpPr>
          <p:spPr>
            <a:xfrm>
              <a:off x="9348716" y="750627"/>
              <a:ext cx="1392072" cy="461665"/>
            </a:xfrm>
            <a:prstGeom prst="rect">
              <a:avLst/>
            </a:prstGeom>
            <a:noFill/>
            <a:ln>
              <a:solidFill>
                <a:srgbClr val="FFFF00"/>
              </a:solidFill>
            </a:ln>
          </p:spPr>
          <p:txBody>
            <a:bodyPr wrap="square" rtlCol="0">
              <a:spAutoFit/>
            </a:bodyPr>
            <a:lstStyle/>
            <a:p>
              <a:r>
                <a:rPr lang="en-US" sz="2400" b="1" dirty="0">
                  <a:solidFill>
                    <a:srgbClr val="19FF19"/>
                  </a:solidFill>
                </a:rPr>
                <a:t>.NET 8</a:t>
              </a:r>
            </a:p>
          </p:txBody>
        </p:sp>
      </p:grpSp>
      <p:grpSp>
        <p:nvGrpSpPr>
          <p:cNvPr id="8" name="Group 7"/>
          <p:cNvGrpSpPr/>
          <p:nvPr/>
        </p:nvGrpSpPr>
        <p:grpSpPr>
          <a:xfrm>
            <a:off x="961264" y="4353636"/>
            <a:ext cx="11103357" cy="2299648"/>
            <a:chOff x="391236" y="4570060"/>
            <a:chExt cx="10058400" cy="2083224"/>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1236" y="4570060"/>
              <a:ext cx="10058400" cy="2083224"/>
            </a:xfrm>
            <a:prstGeom prst="rect">
              <a:avLst/>
            </a:prstGeom>
            <a:ln>
              <a:solidFill>
                <a:srgbClr val="FFFF00"/>
              </a:solidFill>
            </a:ln>
          </p:spPr>
        </p:pic>
        <p:sp>
          <p:nvSpPr>
            <p:cNvPr id="7" name="TextBox 6"/>
            <p:cNvSpPr txBox="1"/>
            <p:nvPr/>
          </p:nvSpPr>
          <p:spPr>
            <a:xfrm>
              <a:off x="7792872" y="4970060"/>
              <a:ext cx="2131325" cy="461665"/>
            </a:xfrm>
            <a:prstGeom prst="rect">
              <a:avLst/>
            </a:prstGeom>
            <a:noFill/>
            <a:ln>
              <a:solidFill>
                <a:srgbClr val="FFFF00"/>
              </a:solidFill>
            </a:ln>
          </p:spPr>
          <p:txBody>
            <a:bodyPr wrap="square" rtlCol="0">
              <a:spAutoFit/>
            </a:bodyPr>
            <a:lstStyle/>
            <a:p>
              <a:r>
                <a:rPr lang="en-US" sz="2400" b="1" dirty="0">
                  <a:solidFill>
                    <a:srgbClr val="FFC000"/>
                  </a:solidFill>
                </a:rPr>
                <a:t>Before .NET 8</a:t>
              </a:r>
            </a:p>
          </p:txBody>
        </p:sp>
      </p:grpSp>
      <p:sp>
        <p:nvSpPr>
          <p:cNvPr id="10" name="Rectangle 9"/>
          <p:cNvSpPr/>
          <p:nvPr/>
        </p:nvSpPr>
        <p:spPr>
          <a:xfrm>
            <a:off x="4427236" y="241452"/>
            <a:ext cx="7637385" cy="4112184"/>
          </a:xfrm>
          <a:prstGeom prst="rect">
            <a:avLst/>
          </a:prstGeom>
          <a:solidFill>
            <a:schemeClr val="tx2">
              <a:lumMod val="40000"/>
              <a:lumOff val="60000"/>
              <a:alpha val="9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1872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793851" y="3213821"/>
            <a:ext cx="10370026" cy="891655"/>
          </a:xfrm>
        </p:spPr>
        <p:txBody>
          <a:bodyPr>
            <a:noAutofit/>
          </a:bodyPr>
          <a:lstStyle/>
          <a:p>
            <a:pPr algn="just">
              <a:lnSpc>
                <a:spcPct val="150000"/>
              </a:lnSpc>
              <a:spcBef>
                <a:spcPts val="1000"/>
              </a:spcBef>
            </a:pPr>
            <a:r>
              <a:rPr lang="en-US" sz="2400" dirty="0">
                <a:latin typeface="Open Sans" panose="020B0606030504020204" pitchFamily="34" charset="0"/>
                <a:cs typeface="Open Sans" panose="020B0606030504020204" pitchFamily="34" charset="0"/>
              </a:rPr>
              <a:t>Concurrent </a:t>
            </a:r>
            <a:r>
              <a:rPr lang="en-US" sz="2400" dirty="0" err="1">
                <a:latin typeface="Open Sans" panose="020B0606030504020204" pitchFamily="34" charset="0"/>
                <a:cs typeface="Open Sans" panose="020B0606030504020204" pitchFamily="34" charset="0"/>
              </a:rPr>
              <a:t>HostedServices</a:t>
            </a:r>
            <a:r>
              <a:rPr lang="en-US" sz="2400" dirty="0">
                <a:latin typeface="Open Sans" panose="020B0606030504020204" pitchFamily="34" charset="0"/>
                <a:cs typeface="Open Sans" panose="020B0606030504020204" pitchFamily="34" charset="0"/>
              </a:rPr>
              <a:t> feature is a small but valuable addition, as it provides flexibility alongside the existing default sequential behavior. While switching to concurrent mode is generally safe for most applications, it's important to be cautious in situations where services depend on each other, as concurrent starting or stopping of services can potentially lead to application bugs due to the lack of guaranteed service registration order.</a:t>
            </a:r>
          </a:p>
        </p:txBody>
      </p:sp>
      <p:sp>
        <p:nvSpPr>
          <p:cNvPr id="6" name="Title 1">
            <a:extLst>
              <a:ext uri="{FF2B5EF4-FFF2-40B4-BE49-F238E27FC236}">
                <a16:creationId xmlns:a16="http://schemas.microsoft.com/office/drawing/2014/main" id="{5B5BBB90-B9FF-ED4A-9587-76C518C2BC9E}"/>
              </a:ext>
            </a:extLst>
          </p:cNvPr>
          <p:cNvSpPr txBox="1">
            <a:spLocks/>
          </p:cNvSpPr>
          <p:nvPr/>
        </p:nvSpPr>
        <p:spPr>
          <a:xfrm>
            <a:off x="780197" y="502688"/>
            <a:ext cx="8650409" cy="891655"/>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i="0" kern="1200" spc="-50" baseline="0">
                <a:solidFill>
                  <a:schemeClr val="tx2">
                    <a:lumMod val="50000"/>
                  </a:schemeClr>
                </a:solidFill>
                <a:latin typeface="Space Grotesk Medium" pitchFamily="2" charset="77"/>
                <a:ea typeface="Open Sans" panose="020B0606030504020204" pitchFamily="34" charset="0"/>
                <a:cs typeface="Space Grotesk Medium" pitchFamily="2" charset="77"/>
              </a:defRPr>
            </a:lvl1pPr>
          </a:lstStyle>
          <a:p>
            <a:pPr>
              <a:lnSpc>
                <a:spcPct val="150000"/>
              </a:lnSpc>
            </a:pPr>
            <a:r>
              <a:rPr lang="en-US" sz="3200" dirty="0">
                <a:solidFill>
                  <a:srgbClr val="002060"/>
                </a:solidFill>
              </a:rPr>
              <a:t>Takeaways</a:t>
            </a:r>
          </a:p>
        </p:txBody>
      </p:sp>
    </p:spTree>
    <p:extLst>
      <p:ext uri="{BB962C8B-B14F-4D97-AF65-F5344CB8AC3E}">
        <p14:creationId xmlns:p14="http://schemas.microsoft.com/office/powerpoint/2010/main" val="1686450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0E7D251-7A29-B65E-BB59-3D744D554F3D}"/>
              </a:ext>
            </a:extLst>
          </p:cNvPr>
          <p:cNvSpPr>
            <a:spLocks noGrp="1"/>
          </p:cNvSpPr>
          <p:nvPr>
            <p:ph type="title"/>
          </p:nvPr>
        </p:nvSpPr>
        <p:spPr>
          <a:xfrm>
            <a:off x="404880" y="641446"/>
            <a:ext cx="7680278" cy="3921030"/>
          </a:xfrm>
        </p:spPr>
        <p:txBody>
          <a:bodyPr anchor="t">
            <a:normAutofit/>
          </a:bodyPr>
          <a:lstStyle/>
          <a:p>
            <a:r>
              <a:rPr lang="en-US" sz="4000" dirty="0"/>
              <a:t>About me:</a:t>
            </a:r>
            <a:br>
              <a:rPr lang="en-US" sz="4000" dirty="0"/>
            </a:br>
            <a:br>
              <a:rPr lang="en-US" sz="4000" dirty="0"/>
            </a:br>
            <a:r>
              <a:rPr lang="en-US" sz="4000" dirty="0"/>
              <a:t>Saeed Esmaeelinejad</a:t>
            </a:r>
            <a:br>
              <a:rPr lang="en-US" sz="4000" dirty="0"/>
            </a:br>
            <a:br>
              <a:rPr lang="en-US" sz="4000" dirty="0"/>
            </a:br>
            <a:r>
              <a:rPr lang="en-US" sz="4000" dirty="0"/>
              <a:t>Sr. Software Engineer</a:t>
            </a:r>
            <a:br>
              <a:rPr lang="en-US" sz="4000" dirty="0"/>
            </a:br>
            <a:r>
              <a:rPr lang="en-US" sz="3200" dirty="0"/>
              <a:t>at </a:t>
            </a:r>
            <a:r>
              <a:rPr lang="en-US" sz="3600" dirty="0">
                <a:solidFill>
                  <a:schemeClr val="tx1"/>
                </a:solidFill>
              </a:rPr>
              <a:t>Seven Peaks </a:t>
            </a:r>
            <a:endParaRPr lang="en-US" sz="4000" dirty="0">
              <a:solidFill>
                <a:schemeClr val="tx1"/>
              </a:solidFill>
            </a:endParaRP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85158" y="1513763"/>
            <a:ext cx="3570027" cy="3570027"/>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92338" y="3472963"/>
            <a:ext cx="368454" cy="306718"/>
          </a:xfrm>
          <a:prstGeom prst="rect">
            <a:avLst/>
          </a:prstGeom>
        </p:spPr>
      </p:pic>
      <p:pic>
        <p:nvPicPr>
          <p:cNvPr id="9" name="Picture 8">
            <a:hlinkClick r:id="rId4"/>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65258" y="5931372"/>
            <a:ext cx="682105" cy="682105"/>
          </a:xfrm>
          <a:prstGeom prst="rect">
            <a:avLst/>
          </a:prstGeom>
        </p:spPr>
      </p:pic>
      <p:pic>
        <p:nvPicPr>
          <p:cNvPr id="10" name="Picture 9">
            <a:hlinkClick r:id="rId6"/>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04880" y="5931372"/>
            <a:ext cx="682105" cy="682105"/>
          </a:xfrm>
          <a:prstGeom prst="rect">
            <a:avLst/>
          </a:prstGeom>
        </p:spPr>
      </p:pic>
      <p:pic>
        <p:nvPicPr>
          <p:cNvPr id="11" name="Picture 10">
            <a:hlinkClick r:id="rId8"/>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125636" y="5931372"/>
            <a:ext cx="688261" cy="705540"/>
          </a:xfrm>
          <a:prstGeom prst="rect">
            <a:avLst/>
          </a:prstGeom>
        </p:spPr>
      </p:pic>
      <p:sp>
        <p:nvSpPr>
          <p:cNvPr id="12" name="TextBox 11"/>
          <p:cNvSpPr txBox="1"/>
          <p:nvPr/>
        </p:nvSpPr>
        <p:spPr>
          <a:xfrm>
            <a:off x="404880" y="4913194"/>
            <a:ext cx="5600131" cy="707886"/>
          </a:xfrm>
          <a:prstGeom prst="rect">
            <a:avLst/>
          </a:prstGeom>
          <a:noFill/>
        </p:spPr>
        <p:txBody>
          <a:bodyPr wrap="square" rtlCol="0">
            <a:spAutoFit/>
          </a:bodyPr>
          <a:lstStyle/>
          <a:p>
            <a:r>
              <a:rPr lang="en-US" sz="4000" spc="-50" dirty="0">
                <a:solidFill>
                  <a:schemeClr val="tx2"/>
                </a:solidFill>
                <a:latin typeface="Space Grotesk Medium" pitchFamily="2" charset="77"/>
                <a:ea typeface="Open Sans" panose="020B0606030504020204" pitchFamily="34" charset="0"/>
                <a:cs typeface="Space Grotesk Medium" pitchFamily="2" charset="77"/>
              </a:rPr>
              <a:t>My profile: </a:t>
            </a:r>
            <a:r>
              <a:rPr lang="en-US" sz="3200" spc="-50" dirty="0">
                <a:solidFill>
                  <a:srgbClr val="00B050"/>
                </a:solidFill>
                <a:latin typeface="Space Grotesk Medium" pitchFamily="2" charset="77"/>
                <a:ea typeface="Open Sans" panose="020B0606030504020204" pitchFamily="34" charset="0"/>
                <a:cs typeface="Space Grotesk Medium" pitchFamily="2" charset="77"/>
              </a:rPr>
              <a:t>@</a:t>
            </a:r>
            <a:r>
              <a:rPr lang="en-US" sz="4000" spc="-50" dirty="0" err="1">
                <a:solidFill>
                  <a:srgbClr val="00B050"/>
                </a:solidFill>
                <a:latin typeface="Space Grotesk Medium" pitchFamily="2" charset="77"/>
                <a:ea typeface="Open Sans" panose="020B0606030504020204" pitchFamily="34" charset="0"/>
                <a:cs typeface="Space Grotesk Medium" pitchFamily="2" charset="77"/>
              </a:rPr>
              <a:t>sa-es-ir</a:t>
            </a:r>
            <a:endParaRPr lang="en-US" sz="4000" spc="-50" dirty="0">
              <a:solidFill>
                <a:srgbClr val="00B050"/>
              </a:solidFill>
              <a:latin typeface="Space Grotesk Medium" pitchFamily="2" charset="77"/>
              <a:ea typeface="Open Sans" panose="020B0606030504020204" pitchFamily="34" charset="0"/>
              <a:cs typeface="Space Grotesk Medium" pitchFamily="2" charset="77"/>
            </a:endParaRPr>
          </a:p>
        </p:txBody>
      </p:sp>
    </p:spTree>
    <p:extLst>
      <p:ext uri="{BB962C8B-B14F-4D97-AF65-F5344CB8AC3E}">
        <p14:creationId xmlns:p14="http://schemas.microsoft.com/office/powerpoint/2010/main" val="1108877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609599"/>
            <a:ext cx="10972800" cy="822960"/>
          </a:xfrm>
        </p:spPr>
        <p:txBody>
          <a:bodyPr/>
          <a:lstStyle/>
          <a:p>
            <a:r>
              <a:rPr lang="en-US" dirty="0"/>
              <a:t>Agenda</a:t>
            </a:r>
          </a:p>
        </p:txBody>
      </p:sp>
      <p:sp>
        <p:nvSpPr>
          <p:cNvPr id="5" name="Content Placeholder 4">
            <a:extLst>
              <a:ext uri="{FF2B5EF4-FFF2-40B4-BE49-F238E27FC236}">
                <a16:creationId xmlns:a16="http://schemas.microsoft.com/office/drawing/2014/main" id="{8C39278E-FE3D-1D1D-C0A7-8923432FEB77}"/>
              </a:ext>
            </a:extLst>
          </p:cNvPr>
          <p:cNvSpPr>
            <a:spLocks noGrp="1"/>
          </p:cNvSpPr>
          <p:nvPr>
            <p:ph idx="1"/>
          </p:nvPr>
        </p:nvSpPr>
        <p:spPr/>
        <p:txBody>
          <a:bodyPr>
            <a:normAutofit/>
          </a:bodyPr>
          <a:lstStyle/>
          <a:p>
            <a:pPr>
              <a:lnSpc>
                <a:spcPct val="150000"/>
              </a:lnSpc>
            </a:pPr>
            <a:r>
              <a:rPr lang="en-US" dirty="0"/>
              <a:t>What is Host?</a:t>
            </a:r>
          </a:p>
          <a:p>
            <a:pPr>
              <a:lnSpc>
                <a:spcPct val="150000"/>
              </a:lnSpc>
            </a:pPr>
            <a:r>
              <a:rPr lang="en-US" dirty="0"/>
              <a:t>What are Hosted Services and how they work?</a:t>
            </a:r>
          </a:p>
          <a:p>
            <a:pPr>
              <a:lnSpc>
                <a:spcPct val="150000"/>
              </a:lnSpc>
            </a:pPr>
            <a:r>
              <a:rPr lang="en-US" dirty="0"/>
              <a:t>Hosted Services before .NET 8</a:t>
            </a:r>
          </a:p>
          <a:p>
            <a:pPr>
              <a:lnSpc>
                <a:spcPct val="150000"/>
              </a:lnSpc>
            </a:pPr>
            <a:r>
              <a:rPr lang="en-US" dirty="0"/>
              <a:t>New .NET 8 features for Hosted Services</a:t>
            </a:r>
          </a:p>
          <a:p>
            <a:pPr>
              <a:lnSpc>
                <a:spcPct val="150000"/>
              </a:lnSpc>
            </a:pPr>
            <a:r>
              <a:rPr lang="en-US" dirty="0"/>
              <a:t>Demo</a:t>
            </a:r>
          </a:p>
          <a:p>
            <a:pPr>
              <a:lnSpc>
                <a:spcPct val="150000"/>
              </a:lnSpc>
            </a:pPr>
            <a:r>
              <a:rPr lang="en-AU" dirty="0"/>
              <a:t>Takeaways</a:t>
            </a:r>
            <a:endParaRPr lang="en-US" dirty="0"/>
          </a:p>
        </p:txBody>
      </p:sp>
    </p:spTree>
    <p:extLst>
      <p:ext uri="{BB962C8B-B14F-4D97-AF65-F5344CB8AC3E}">
        <p14:creationId xmlns:p14="http://schemas.microsoft.com/office/powerpoint/2010/main" val="4147344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609599"/>
            <a:ext cx="10972800" cy="822960"/>
          </a:xfrm>
        </p:spPr>
        <p:txBody>
          <a:bodyPr/>
          <a:lstStyle/>
          <a:p>
            <a:r>
              <a:rPr lang="en-US" dirty="0"/>
              <a:t>What is Host?</a:t>
            </a:r>
          </a:p>
        </p:txBody>
      </p:sp>
      <p:sp>
        <p:nvSpPr>
          <p:cNvPr id="5" name="Content Placeholder 4">
            <a:extLst>
              <a:ext uri="{FF2B5EF4-FFF2-40B4-BE49-F238E27FC236}">
                <a16:creationId xmlns:a16="http://schemas.microsoft.com/office/drawing/2014/main" id="{8C39278E-FE3D-1D1D-C0A7-8923432FEB77}"/>
              </a:ext>
            </a:extLst>
          </p:cNvPr>
          <p:cNvSpPr>
            <a:spLocks noGrp="1"/>
          </p:cNvSpPr>
          <p:nvPr>
            <p:ph idx="1"/>
          </p:nvPr>
        </p:nvSpPr>
        <p:spPr/>
        <p:txBody>
          <a:bodyPr>
            <a:normAutofit/>
          </a:bodyPr>
          <a:lstStyle/>
          <a:p>
            <a:pPr marL="0" indent="0">
              <a:lnSpc>
                <a:spcPct val="150000"/>
              </a:lnSpc>
              <a:buNone/>
            </a:pPr>
            <a:r>
              <a:rPr lang="en-US" dirty="0"/>
              <a:t>The Host is a container which offers rich built-in services such as:</a:t>
            </a:r>
          </a:p>
          <a:p>
            <a:pPr>
              <a:lnSpc>
                <a:spcPct val="150000"/>
              </a:lnSpc>
            </a:pPr>
            <a:r>
              <a:rPr lang="en-US" b="1" dirty="0"/>
              <a:t>Dependency injection (DI) </a:t>
            </a:r>
          </a:p>
          <a:p>
            <a:pPr>
              <a:lnSpc>
                <a:spcPct val="150000"/>
              </a:lnSpc>
            </a:pPr>
            <a:r>
              <a:rPr lang="en-US" b="1" dirty="0"/>
              <a:t>Configuration</a:t>
            </a:r>
          </a:p>
          <a:p>
            <a:pPr>
              <a:lnSpc>
                <a:spcPct val="150000"/>
              </a:lnSpc>
            </a:pPr>
            <a:r>
              <a:rPr lang="en-US" b="1" dirty="0"/>
              <a:t>Logging</a:t>
            </a:r>
          </a:p>
          <a:p>
            <a:pPr>
              <a:lnSpc>
                <a:spcPct val="150000"/>
              </a:lnSpc>
            </a:pPr>
            <a:r>
              <a:rPr lang="en-US" b="1" dirty="0" err="1">
                <a:solidFill>
                  <a:srgbClr val="502BD3"/>
                </a:solidFill>
              </a:rPr>
              <a:t>IHostedService</a:t>
            </a:r>
            <a:r>
              <a:rPr lang="en-US" b="1" dirty="0">
                <a:solidFill>
                  <a:srgbClr val="502BD3"/>
                </a:solidFill>
              </a:rPr>
              <a:t> </a:t>
            </a:r>
            <a:r>
              <a:rPr lang="en-US" b="1" dirty="0"/>
              <a:t>implementations</a:t>
            </a:r>
          </a:p>
          <a:p>
            <a:pPr marL="0" indent="0">
              <a:buNone/>
            </a:pPr>
            <a:endParaRPr lang="en-US" dirty="0"/>
          </a:p>
        </p:txBody>
      </p:sp>
    </p:spTree>
    <p:extLst>
      <p:ext uri="{BB962C8B-B14F-4D97-AF65-F5344CB8AC3E}">
        <p14:creationId xmlns:p14="http://schemas.microsoft.com/office/powerpoint/2010/main" val="2796842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609599"/>
            <a:ext cx="10972800" cy="822960"/>
          </a:xfrm>
        </p:spPr>
        <p:txBody>
          <a:bodyPr/>
          <a:lstStyle/>
          <a:p>
            <a:pPr algn="ctr"/>
            <a:r>
              <a:rPr lang="en-US" dirty="0" err="1"/>
              <a:t>IHost</a:t>
            </a:r>
            <a:r>
              <a:rPr lang="en-US" dirty="0"/>
              <a:t> interface</a:t>
            </a:r>
          </a:p>
        </p:txBody>
      </p:sp>
      <p:pic>
        <p:nvPicPr>
          <p:cNvPr id="15" name="Picture 14" descr="A screenshot of a computer program&#10;&#10;Description automatically generated">
            <a:extLst>
              <a:ext uri="{FF2B5EF4-FFF2-40B4-BE49-F238E27FC236}">
                <a16:creationId xmlns:a16="http://schemas.microsoft.com/office/drawing/2014/main" id="{DA9AD30F-4CAA-56BB-C6DD-80B06AF7FB4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51249" y="1530065"/>
            <a:ext cx="10313436" cy="4898882"/>
          </a:xfrm>
          <a:prstGeom prst="rect">
            <a:avLst/>
          </a:prstGeom>
        </p:spPr>
      </p:pic>
    </p:spTree>
    <p:extLst>
      <p:ext uri="{BB962C8B-B14F-4D97-AF65-F5344CB8AC3E}">
        <p14:creationId xmlns:p14="http://schemas.microsoft.com/office/powerpoint/2010/main" val="2304949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609599"/>
            <a:ext cx="10972800" cy="822960"/>
          </a:xfrm>
        </p:spPr>
        <p:txBody>
          <a:bodyPr/>
          <a:lstStyle/>
          <a:p>
            <a:r>
              <a:rPr lang="en-US" dirty="0"/>
              <a:t>What is Host?</a:t>
            </a:r>
          </a:p>
        </p:txBody>
      </p:sp>
      <p:sp>
        <p:nvSpPr>
          <p:cNvPr id="5" name="Content Placeholder 4">
            <a:extLst>
              <a:ext uri="{FF2B5EF4-FFF2-40B4-BE49-F238E27FC236}">
                <a16:creationId xmlns:a16="http://schemas.microsoft.com/office/drawing/2014/main" id="{8C39278E-FE3D-1D1D-C0A7-8923432FEB77}"/>
              </a:ext>
            </a:extLst>
          </p:cNvPr>
          <p:cNvSpPr>
            <a:spLocks noGrp="1"/>
          </p:cNvSpPr>
          <p:nvPr>
            <p:ph idx="1"/>
          </p:nvPr>
        </p:nvSpPr>
        <p:spPr/>
        <p:txBody>
          <a:bodyPr>
            <a:normAutofit/>
          </a:bodyPr>
          <a:lstStyle/>
          <a:p>
            <a:pPr marL="0" indent="0" algn="just">
              <a:lnSpc>
                <a:spcPct val="150000"/>
              </a:lnSpc>
              <a:buNone/>
            </a:pPr>
            <a:r>
              <a:rPr lang="en-US" dirty="0"/>
              <a:t>There are 2 types of Generic Host which can be configured to handle the activities as per your use case. Two major variations of the Host are:</a:t>
            </a:r>
          </a:p>
          <a:p>
            <a:pPr>
              <a:lnSpc>
                <a:spcPct val="150000"/>
              </a:lnSpc>
              <a:buFont typeface="Wingdings" panose="05000000000000000000" pitchFamily="2" charset="2"/>
              <a:buChar char="§"/>
            </a:pPr>
            <a:r>
              <a:rPr lang="en-US" b="1" dirty="0"/>
              <a:t>Console Host</a:t>
            </a:r>
          </a:p>
          <a:p>
            <a:pPr>
              <a:lnSpc>
                <a:spcPct val="150000"/>
              </a:lnSpc>
              <a:buFont typeface="Wingdings" panose="05000000000000000000" pitchFamily="2" charset="2"/>
              <a:buChar char="§"/>
            </a:pPr>
            <a:r>
              <a:rPr lang="en-US" b="1" dirty="0"/>
              <a:t>Web Host </a:t>
            </a:r>
          </a:p>
        </p:txBody>
      </p:sp>
    </p:spTree>
    <p:extLst>
      <p:ext uri="{BB962C8B-B14F-4D97-AF65-F5344CB8AC3E}">
        <p14:creationId xmlns:p14="http://schemas.microsoft.com/office/powerpoint/2010/main" val="714122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09600" y="609599"/>
            <a:ext cx="10972800" cy="822960"/>
          </a:xfrm>
        </p:spPr>
        <p:txBody>
          <a:bodyPr/>
          <a:lstStyle/>
          <a:p>
            <a:r>
              <a:rPr lang="en-US" dirty="0"/>
              <a:t>What is Host?</a:t>
            </a:r>
          </a:p>
        </p:txBody>
      </p:sp>
      <p:sp>
        <p:nvSpPr>
          <p:cNvPr id="5" name="Content Placeholder 4">
            <a:extLst>
              <a:ext uri="{FF2B5EF4-FFF2-40B4-BE49-F238E27FC236}">
                <a16:creationId xmlns:a16="http://schemas.microsoft.com/office/drawing/2014/main" id="{8C39278E-FE3D-1D1D-C0A7-8923432FEB77}"/>
              </a:ext>
            </a:extLst>
          </p:cNvPr>
          <p:cNvSpPr>
            <a:spLocks noGrp="1"/>
          </p:cNvSpPr>
          <p:nvPr>
            <p:ph idx="1"/>
          </p:nvPr>
        </p:nvSpPr>
        <p:spPr>
          <a:xfrm>
            <a:off x="609600" y="1812924"/>
            <a:ext cx="10972800" cy="4422775"/>
          </a:xfrm>
        </p:spPr>
        <p:txBody>
          <a:bodyPr>
            <a:normAutofit lnSpcReduction="10000"/>
          </a:bodyPr>
          <a:lstStyle/>
          <a:p>
            <a:pPr marL="0" indent="0">
              <a:lnSpc>
                <a:spcPct val="150000"/>
              </a:lnSpc>
              <a:buNone/>
            </a:pPr>
            <a:r>
              <a:rPr lang="en-US" dirty="0"/>
              <a:t>Host is responsible for running each implementation of </a:t>
            </a:r>
            <a:r>
              <a:rPr lang="en-US" dirty="0" err="1"/>
              <a:t>IHostedService</a:t>
            </a:r>
            <a:r>
              <a:rPr lang="en-US" dirty="0"/>
              <a:t>. In a web app, one of the </a:t>
            </a:r>
            <a:r>
              <a:rPr lang="en-US" dirty="0" err="1"/>
              <a:t>IHostedService</a:t>
            </a:r>
            <a:r>
              <a:rPr lang="en-US" dirty="0"/>
              <a:t> implementations is a web service that starts an </a:t>
            </a:r>
            <a:r>
              <a:rPr lang="en-US" dirty="0">
                <a:solidFill>
                  <a:srgbClr val="502BD3"/>
                </a:solidFill>
              </a:rPr>
              <a:t>HTTP server implementation.</a:t>
            </a:r>
          </a:p>
          <a:p>
            <a:pPr marL="0" indent="0">
              <a:lnSpc>
                <a:spcPct val="150000"/>
              </a:lnSpc>
              <a:buNone/>
            </a:pPr>
            <a:endParaRPr lang="en-US" dirty="0"/>
          </a:p>
          <a:p>
            <a:pPr marL="0" indent="0">
              <a:lnSpc>
                <a:spcPct val="150000"/>
              </a:lnSpc>
              <a:buNone/>
            </a:pPr>
            <a:r>
              <a:rPr lang="en-US" dirty="0"/>
              <a:t>Including all of the app's interdependent resources in one object enables control over app startup and graceful shutdown.</a:t>
            </a:r>
          </a:p>
        </p:txBody>
      </p:sp>
    </p:spTree>
    <p:extLst>
      <p:ext uri="{BB962C8B-B14F-4D97-AF65-F5344CB8AC3E}">
        <p14:creationId xmlns:p14="http://schemas.microsoft.com/office/powerpoint/2010/main" val="13979551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408288" y="1432559"/>
            <a:ext cx="7724634" cy="5145662"/>
          </a:xfrm>
          <a:prstGeom prst="rect">
            <a:avLst/>
          </a:prstGeom>
          <a:solidFill>
            <a:srgbClr val="9169E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7F99603A-AA13-4A49-9230-4688AE2E862B}"/>
              </a:ext>
            </a:extLst>
          </p:cNvPr>
          <p:cNvSpPr>
            <a:spLocks noGrp="1"/>
          </p:cNvSpPr>
          <p:nvPr>
            <p:ph type="title"/>
          </p:nvPr>
        </p:nvSpPr>
        <p:spPr>
          <a:xfrm>
            <a:off x="609600" y="366584"/>
            <a:ext cx="10972800" cy="822960"/>
          </a:xfrm>
        </p:spPr>
        <p:txBody>
          <a:bodyPr/>
          <a:lstStyle/>
          <a:p>
            <a:pPr algn="ctr"/>
            <a:r>
              <a:rPr lang="en-US" dirty="0">
                <a:solidFill>
                  <a:schemeClr val="tx2"/>
                </a:solidFill>
              </a:rPr>
              <a:t>Different parts of the Host</a:t>
            </a:r>
          </a:p>
        </p:txBody>
      </p:sp>
      <p:sp>
        <p:nvSpPr>
          <p:cNvPr id="4" name="TextBox 3"/>
          <p:cNvSpPr txBox="1"/>
          <p:nvPr/>
        </p:nvSpPr>
        <p:spPr>
          <a:xfrm>
            <a:off x="2605466" y="1505840"/>
            <a:ext cx="7281796" cy="369332"/>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AU" b="1" dirty="0">
                <a:solidFill>
                  <a:schemeClr val="tx2"/>
                </a:solidFill>
              </a:rPr>
              <a:t>HOST</a:t>
            </a:r>
            <a:endParaRPr lang="en-US" b="1" dirty="0">
              <a:solidFill>
                <a:schemeClr val="tx2"/>
              </a:solidFill>
            </a:endParaRPr>
          </a:p>
        </p:txBody>
      </p:sp>
      <p:sp>
        <p:nvSpPr>
          <p:cNvPr id="59" name="Rounded Rectangle 58"/>
          <p:cNvSpPr/>
          <p:nvPr/>
        </p:nvSpPr>
        <p:spPr>
          <a:xfrm>
            <a:off x="2613005" y="1978925"/>
            <a:ext cx="7383439" cy="4449171"/>
          </a:xfrm>
          <a:prstGeom prst="roundRect">
            <a:avLst/>
          </a:prstGeom>
          <a:ln>
            <a:solidFill>
              <a:schemeClr val="tx2"/>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3" name="Rectangle: Rounded Corners 66">
            <a:extLst>
              <a:ext uri="{FF2B5EF4-FFF2-40B4-BE49-F238E27FC236}">
                <a16:creationId xmlns:a16="http://schemas.microsoft.com/office/drawing/2014/main" id="{B4E80C23-D46D-4C06-73E3-1DACAAEE17A9}"/>
              </a:ext>
            </a:extLst>
          </p:cNvPr>
          <p:cNvSpPr/>
          <p:nvPr/>
        </p:nvSpPr>
        <p:spPr bwMode="auto">
          <a:xfrm>
            <a:off x="7529517" y="2302331"/>
            <a:ext cx="1599969" cy="782063"/>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solidFill>
              <a:schemeClr val="tx2"/>
            </a:solid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1200" kern="0" dirty="0">
                <a:solidFill>
                  <a:schemeClr val="tx2"/>
                </a:solidFill>
                <a:latin typeface="Segoe UI Semibold"/>
                <a:ea typeface="Segoe UI" pitchFamily="34" charset="0"/>
                <a:cs typeface="Segoe UI" pitchFamily="34" charset="0"/>
              </a:rPr>
              <a:t>Dependency Injection</a:t>
            </a:r>
            <a:br>
              <a:rPr lang="en-AU" sz="1200" kern="0" dirty="0">
                <a:solidFill>
                  <a:schemeClr val="tx2"/>
                </a:solidFill>
                <a:latin typeface="Segoe UI Semibold"/>
                <a:ea typeface="Segoe UI" pitchFamily="34" charset="0"/>
                <a:cs typeface="Segoe UI" pitchFamily="34" charset="0"/>
              </a:rPr>
            </a:br>
            <a:r>
              <a:rPr lang="en-AU" sz="1200" kern="0" dirty="0">
                <a:solidFill>
                  <a:schemeClr val="tx2"/>
                </a:solidFill>
                <a:latin typeface="Segoe UI Semibold"/>
                <a:ea typeface="Segoe UI" pitchFamily="34" charset="0"/>
                <a:cs typeface="Segoe UI" pitchFamily="34" charset="0"/>
              </a:rPr>
              <a:t>(DI)</a:t>
            </a:r>
            <a:endParaRPr lang="en-US" sz="1200" kern="0" dirty="0">
              <a:solidFill>
                <a:schemeClr val="tx2"/>
              </a:solidFill>
              <a:latin typeface="Segoe UI Semibold"/>
              <a:ea typeface="Segoe UI" pitchFamily="34" charset="0"/>
              <a:cs typeface="Segoe UI" pitchFamily="34" charset="0"/>
            </a:endParaRPr>
          </a:p>
        </p:txBody>
      </p:sp>
      <p:sp>
        <p:nvSpPr>
          <p:cNvPr id="66" name="Rectangle: Rounded Corners 66">
            <a:extLst>
              <a:ext uri="{FF2B5EF4-FFF2-40B4-BE49-F238E27FC236}">
                <a16:creationId xmlns:a16="http://schemas.microsoft.com/office/drawing/2014/main" id="{B4E80C23-D46D-4C06-73E3-1DACAAEE17A9}"/>
              </a:ext>
            </a:extLst>
          </p:cNvPr>
          <p:cNvSpPr/>
          <p:nvPr/>
        </p:nvSpPr>
        <p:spPr bwMode="auto">
          <a:xfrm>
            <a:off x="5504739" y="2284616"/>
            <a:ext cx="1599969" cy="78206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solidFill>
              <a:schemeClr val="tx2"/>
            </a:solid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1200" kern="0" dirty="0">
                <a:solidFill>
                  <a:schemeClr val="tx2"/>
                </a:solidFill>
                <a:latin typeface="Segoe UI Semibold"/>
                <a:ea typeface="Segoe UI" pitchFamily="34" charset="0"/>
                <a:cs typeface="Segoe UI" pitchFamily="34" charset="0"/>
              </a:rPr>
              <a:t>Configuration</a:t>
            </a:r>
            <a:endParaRPr lang="en-US" sz="1200" kern="0" dirty="0">
              <a:solidFill>
                <a:schemeClr val="tx2"/>
              </a:solidFill>
              <a:latin typeface="Segoe UI Semibold"/>
              <a:ea typeface="Segoe UI" pitchFamily="34" charset="0"/>
              <a:cs typeface="Segoe UI" pitchFamily="34" charset="0"/>
            </a:endParaRPr>
          </a:p>
        </p:txBody>
      </p:sp>
      <p:sp>
        <p:nvSpPr>
          <p:cNvPr id="69" name="Rectangle: Rounded Corners 66">
            <a:extLst>
              <a:ext uri="{FF2B5EF4-FFF2-40B4-BE49-F238E27FC236}">
                <a16:creationId xmlns:a16="http://schemas.microsoft.com/office/drawing/2014/main" id="{B4E80C23-D46D-4C06-73E3-1DACAAEE17A9}"/>
              </a:ext>
            </a:extLst>
          </p:cNvPr>
          <p:cNvSpPr/>
          <p:nvPr/>
        </p:nvSpPr>
        <p:spPr bwMode="auto">
          <a:xfrm>
            <a:off x="3465623" y="2284616"/>
            <a:ext cx="1599969" cy="78206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solidFill>
              <a:schemeClr val="tx2"/>
            </a:solid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1200" kern="0" dirty="0">
                <a:solidFill>
                  <a:schemeClr val="tx2"/>
                </a:solidFill>
                <a:latin typeface="Segoe UI Semibold"/>
                <a:ea typeface="Segoe UI" pitchFamily="34" charset="0"/>
                <a:cs typeface="Segoe UI" pitchFamily="34" charset="0"/>
              </a:rPr>
              <a:t>Logging</a:t>
            </a:r>
            <a:endParaRPr lang="en-US" sz="1200" kern="0" dirty="0">
              <a:solidFill>
                <a:schemeClr val="tx2"/>
              </a:solidFill>
              <a:latin typeface="Segoe UI Semibold"/>
              <a:ea typeface="Segoe UI" pitchFamily="34" charset="0"/>
              <a:cs typeface="Segoe UI" pitchFamily="34" charset="0"/>
            </a:endParaRPr>
          </a:p>
        </p:txBody>
      </p:sp>
      <p:sp>
        <p:nvSpPr>
          <p:cNvPr id="70" name="Rounded Rectangle 69"/>
          <p:cNvSpPr/>
          <p:nvPr/>
        </p:nvSpPr>
        <p:spPr>
          <a:xfrm>
            <a:off x="2708539" y="3261815"/>
            <a:ext cx="7083189" cy="2988860"/>
          </a:xfrm>
          <a:prstGeom prst="roundRect">
            <a:avLst/>
          </a:prstGeom>
          <a:ln>
            <a:solidFill>
              <a:schemeClr val="tx2"/>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1" name="TextBox 70"/>
          <p:cNvSpPr txBox="1"/>
          <p:nvPr/>
        </p:nvSpPr>
        <p:spPr>
          <a:xfrm>
            <a:off x="3073681" y="3379016"/>
            <a:ext cx="6404148" cy="2585323"/>
          </a:xfrm>
          <a:prstGeom prst="rect">
            <a:avLst/>
          </a:prstGeom>
          <a:noFill/>
          <a:ln>
            <a:solidFill>
              <a:schemeClr val="tx2"/>
            </a:solidFill>
            <a:prstDash val="dash"/>
          </a:ln>
        </p:spPr>
        <p:txBody>
          <a:bodyPr wrap="square" rtlCol="0">
            <a:spAutoFit/>
          </a:bodyPr>
          <a:lstStyle/>
          <a:p>
            <a:pPr algn="ctr"/>
            <a:r>
              <a:rPr lang="en-AU" b="1" dirty="0">
                <a:solidFill>
                  <a:schemeClr val="tx2"/>
                </a:solidFill>
              </a:rPr>
              <a:t>Hosted Services</a:t>
            </a:r>
          </a:p>
          <a:p>
            <a:pPr algn="ctr"/>
            <a:endParaRPr lang="en-AU" b="1" dirty="0">
              <a:solidFill>
                <a:schemeClr val="tx2"/>
              </a:solidFill>
            </a:endParaRPr>
          </a:p>
          <a:p>
            <a:pPr algn="ctr"/>
            <a:endParaRPr lang="en-AU" b="1" dirty="0">
              <a:solidFill>
                <a:schemeClr val="tx2"/>
              </a:solidFill>
            </a:endParaRPr>
          </a:p>
          <a:p>
            <a:pPr algn="ctr"/>
            <a:endParaRPr lang="en-AU" b="1" dirty="0">
              <a:solidFill>
                <a:schemeClr val="tx2"/>
              </a:solidFill>
            </a:endParaRPr>
          </a:p>
          <a:p>
            <a:pPr algn="ctr"/>
            <a:endParaRPr lang="en-AU" b="1" dirty="0">
              <a:solidFill>
                <a:schemeClr val="tx2"/>
              </a:solidFill>
            </a:endParaRPr>
          </a:p>
          <a:p>
            <a:pPr algn="ctr"/>
            <a:endParaRPr lang="en-AU" b="1" dirty="0">
              <a:solidFill>
                <a:schemeClr val="tx2"/>
              </a:solidFill>
            </a:endParaRPr>
          </a:p>
          <a:p>
            <a:pPr algn="ctr"/>
            <a:endParaRPr lang="en-AU" b="1" dirty="0">
              <a:solidFill>
                <a:schemeClr val="tx2"/>
              </a:solidFill>
            </a:endParaRPr>
          </a:p>
          <a:p>
            <a:pPr algn="ctr"/>
            <a:endParaRPr lang="en-AU" b="1" dirty="0">
              <a:solidFill>
                <a:schemeClr val="tx2"/>
              </a:solidFill>
            </a:endParaRPr>
          </a:p>
          <a:p>
            <a:pPr algn="ctr"/>
            <a:endParaRPr lang="en-AU" b="1" dirty="0">
              <a:solidFill>
                <a:schemeClr val="tx2"/>
              </a:solidFill>
            </a:endParaRPr>
          </a:p>
        </p:txBody>
      </p:sp>
      <p:sp>
        <p:nvSpPr>
          <p:cNvPr id="74" name="TextBox 73"/>
          <p:cNvSpPr txBox="1"/>
          <p:nvPr/>
        </p:nvSpPr>
        <p:spPr>
          <a:xfrm>
            <a:off x="3541898" y="4110048"/>
            <a:ext cx="2846274" cy="1477328"/>
          </a:xfrm>
          <a:prstGeom prst="rect">
            <a:avLst/>
          </a:prstGeom>
          <a:solidFill>
            <a:srgbClr val="ED35D1"/>
          </a:solidFill>
          <a:ln>
            <a:solidFill>
              <a:schemeClr val="tx2"/>
            </a:solidFill>
            <a:prstDash val="dash"/>
          </a:ln>
        </p:spPr>
        <p:txBody>
          <a:bodyPr wrap="square" rtlCol="0">
            <a:spAutoFit/>
          </a:bodyPr>
          <a:lstStyle>
            <a:defPPr>
              <a:defRPr lang="en-US"/>
            </a:defPPr>
            <a:lvl1pPr>
              <a:defRPr b="1">
                <a:solidFill>
                  <a:schemeClr val="tx2"/>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endParaRPr lang="en-AU" dirty="0"/>
          </a:p>
          <a:p>
            <a:pPr algn="ctr"/>
            <a:endParaRPr lang="en-AU" dirty="0"/>
          </a:p>
          <a:p>
            <a:pPr algn="ctr"/>
            <a:r>
              <a:rPr lang="en-AU" dirty="0"/>
              <a:t>Service A</a:t>
            </a:r>
          </a:p>
          <a:p>
            <a:pPr algn="ctr"/>
            <a:endParaRPr lang="en-AU" dirty="0"/>
          </a:p>
          <a:p>
            <a:pPr algn="ctr"/>
            <a:endParaRPr lang="en-US" dirty="0"/>
          </a:p>
        </p:txBody>
      </p:sp>
      <p:sp>
        <p:nvSpPr>
          <p:cNvPr id="75" name="TextBox 74"/>
          <p:cNvSpPr txBox="1"/>
          <p:nvPr/>
        </p:nvSpPr>
        <p:spPr>
          <a:xfrm>
            <a:off x="6592890" y="4097805"/>
            <a:ext cx="2536596" cy="1477328"/>
          </a:xfrm>
          <a:prstGeom prst="rect">
            <a:avLst/>
          </a:prstGeom>
          <a:solidFill>
            <a:srgbClr val="8661C5"/>
          </a:solidFill>
          <a:ln>
            <a:solidFill>
              <a:schemeClr val="tx2"/>
            </a:solidFill>
            <a:prstDash val="dash"/>
          </a:ln>
        </p:spPr>
        <p:txBody>
          <a:bodyPr wrap="square" rtlCol="0">
            <a:spAutoFit/>
          </a:bodyPr>
          <a:lstStyle/>
          <a:p>
            <a:pPr algn="ctr"/>
            <a:endParaRPr lang="en-AU" b="1" dirty="0">
              <a:solidFill>
                <a:schemeClr val="tx2"/>
              </a:solidFill>
            </a:endParaRPr>
          </a:p>
          <a:p>
            <a:pPr algn="ctr"/>
            <a:endParaRPr lang="en-AU" b="1" dirty="0">
              <a:solidFill>
                <a:schemeClr val="tx2"/>
              </a:solidFill>
            </a:endParaRPr>
          </a:p>
          <a:p>
            <a:pPr algn="ctr"/>
            <a:r>
              <a:rPr lang="en-AU" b="1" dirty="0">
                <a:solidFill>
                  <a:schemeClr val="tx2"/>
                </a:solidFill>
              </a:rPr>
              <a:t>Service B</a:t>
            </a:r>
          </a:p>
          <a:p>
            <a:pPr algn="ctr"/>
            <a:endParaRPr lang="en-AU" b="1" dirty="0">
              <a:solidFill>
                <a:schemeClr val="tx2"/>
              </a:solidFill>
            </a:endParaRPr>
          </a:p>
          <a:p>
            <a:pPr algn="ctr"/>
            <a:endParaRPr lang="en-US" b="1" dirty="0">
              <a:solidFill>
                <a:schemeClr val="tx2"/>
              </a:solidFill>
            </a:endParaRPr>
          </a:p>
        </p:txBody>
      </p:sp>
    </p:spTree>
    <p:extLst>
      <p:ext uri="{BB962C8B-B14F-4D97-AF65-F5344CB8AC3E}">
        <p14:creationId xmlns:p14="http://schemas.microsoft.com/office/powerpoint/2010/main" val="2668488753"/>
      </p:ext>
    </p:extLst>
  </p:cSld>
  <p:clrMapOvr>
    <a:masterClrMapping/>
  </p:clrMapOvr>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6ADF3F7F-AEE4-774E-88F4-612FB069A9FB}" vid="{DD83C3FB-08E2-7F4A-A5E3-C4C7933594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1_Office Theme</Template>
  <TotalTime>0</TotalTime>
  <Words>737</Words>
  <Application>Microsoft Office PowerPoint</Application>
  <PresentationFormat>Widescreen</PresentationFormat>
  <Paragraphs>130</Paragraphs>
  <Slides>25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Consolas</vt:lpstr>
      <vt:lpstr>Segoe UI Semibold</vt:lpstr>
      <vt:lpstr>Space Grotesk Medium</vt:lpstr>
      <vt:lpstr>Open Sans</vt:lpstr>
      <vt:lpstr>Arial</vt:lpstr>
      <vt:lpstr>Calibri</vt:lpstr>
      <vt:lpstr>Wingdings</vt:lpstr>
      <vt:lpstr>1_Office Theme</vt:lpstr>
      <vt:lpstr>PowerPoint Presentation</vt:lpstr>
      <vt:lpstr>Concurrent Hosted Services in .NET 8</vt:lpstr>
      <vt:lpstr>About me:  Saeed Esmaeelinejad  Sr. Software Engineer at Seven Peaks </vt:lpstr>
      <vt:lpstr>Agenda</vt:lpstr>
      <vt:lpstr>What is Host?</vt:lpstr>
      <vt:lpstr>IHost interface</vt:lpstr>
      <vt:lpstr>What is Host?</vt:lpstr>
      <vt:lpstr>What is Host?</vt:lpstr>
      <vt:lpstr>Different parts of the Host</vt:lpstr>
      <vt:lpstr>Hosted Services</vt:lpstr>
      <vt:lpstr>Hosted Services</vt:lpstr>
      <vt:lpstr>Hosted Service interface</vt:lpstr>
      <vt:lpstr>Hosted Services within Host</vt:lpstr>
      <vt:lpstr>Hosted Services before .NET 8</vt:lpstr>
      <vt:lpstr>Hosted Services before .NET 8</vt:lpstr>
      <vt:lpstr>Hosted Services before .NET 8</vt:lpstr>
      <vt:lpstr>Hosted Services before .NET 8</vt:lpstr>
      <vt:lpstr>What could be an issue?</vt:lpstr>
      <vt:lpstr>New .NET 8 features for Hosted Services</vt:lpstr>
      <vt:lpstr>IHostedLifecycleService Having more control over hosted services</vt:lpstr>
      <vt:lpstr>Concurrent Hosted Services  In .NET 8, we are gaining two new options which allow us to switch to a concurrent start and/or stop behavior. To achieve this, we can configure the HostOptions and set one or both of the new properties to true to enable concurrent logic for starting or stopping any registered IHostedServices.</vt:lpstr>
      <vt:lpstr>Concurrent Hosted Services .NET 8</vt:lpstr>
      <vt:lpstr>Demo</vt:lpstr>
      <vt:lpstr>Host code  (similar)</vt:lpstr>
      <vt:lpstr>Concurrent HostedServices feature is a small but valuable addition, as it provides flexibility alongside the existing default sequential behavior. While switching to concurrent mode is generally safe for most applications, it's important to be cautious in situations where services depend on each other, as concurrent starting or stopping of services can potentially lead to application bugs due to the lack of guaranteed service registration order.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2023-12-08T23:12:33Z</dcterms:created>
  <dcterms:modified xsi:type="dcterms:W3CDTF">2023-12-08T23:13:29Z</dcterms:modified>
</cp:coreProperties>
</file>